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52"/>
  </p:notesMasterIdLst>
  <p:handoutMasterIdLst>
    <p:handoutMasterId r:id="rId53"/>
  </p:handoutMasterIdLst>
  <p:sldIdLst>
    <p:sldId id="778" r:id="rId7"/>
    <p:sldId id="779" r:id="rId8"/>
    <p:sldId id="780" r:id="rId9"/>
    <p:sldId id="788" r:id="rId10"/>
    <p:sldId id="942" r:id="rId11"/>
    <p:sldId id="862" r:id="rId12"/>
    <p:sldId id="898" r:id="rId13"/>
    <p:sldId id="861" r:id="rId14"/>
    <p:sldId id="865" r:id="rId15"/>
    <p:sldId id="867" r:id="rId16"/>
    <p:sldId id="924" r:id="rId17"/>
    <p:sldId id="911" r:id="rId18"/>
    <p:sldId id="874" r:id="rId19"/>
    <p:sldId id="875" r:id="rId20"/>
    <p:sldId id="876" r:id="rId21"/>
    <p:sldId id="877" r:id="rId22"/>
    <p:sldId id="914" r:id="rId23"/>
    <p:sldId id="878" r:id="rId24"/>
    <p:sldId id="926" r:id="rId25"/>
    <p:sldId id="927" r:id="rId26"/>
    <p:sldId id="879" r:id="rId27"/>
    <p:sldId id="880" r:id="rId28"/>
    <p:sldId id="928" r:id="rId29"/>
    <p:sldId id="923" r:id="rId30"/>
    <p:sldId id="931" r:id="rId31"/>
    <p:sldId id="932" r:id="rId32"/>
    <p:sldId id="933" r:id="rId33"/>
    <p:sldId id="934" r:id="rId34"/>
    <p:sldId id="929" r:id="rId35"/>
    <p:sldId id="921" r:id="rId36"/>
    <p:sldId id="930" r:id="rId37"/>
    <p:sldId id="935" r:id="rId38"/>
    <p:sldId id="936" r:id="rId39"/>
    <p:sldId id="937" r:id="rId40"/>
    <p:sldId id="938" r:id="rId41"/>
    <p:sldId id="941" r:id="rId42"/>
    <p:sldId id="922" r:id="rId43"/>
    <p:sldId id="890" r:id="rId44"/>
    <p:sldId id="891" r:id="rId45"/>
    <p:sldId id="894" r:id="rId46"/>
    <p:sldId id="939" r:id="rId47"/>
    <p:sldId id="943" r:id="rId48"/>
    <p:sldId id="944" r:id="rId49"/>
    <p:sldId id="945" r:id="rId50"/>
    <p:sldId id="654" r:id="rId5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67" d="100"/>
          <a:sy n="67" d="100"/>
        </p:scale>
        <p:origin x="100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new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14</a:t>
            </a:fld>
            <a:endParaRPr lang="en-US"/>
          </a:p>
        </p:txBody>
      </p:sp>
    </p:spTree>
    <p:extLst>
      <p:ext uri="{BB962C8B-B14F-4D97-AF65-F5344CB8AC3E}">
        <p14:creationId xmlns:p14="http://schemas.microsoft.com/office/powerpoint/2010/main" val="3522433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app created with the Visual Studio 2012.</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4346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app manifest in a task pane app. It will look different for other types of Apps for Office.</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3664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times when it is also useful or necessary to examine or update the manifest</a:t>
            </a:r>
            <a:r>
              <a:rPr lang="en-US" baseline="0" dirty="0" smtClean="0"/>
              <a:t> in XML view. You can enter XML view by clicking the XML file in the Solution Explorer.</a:t>
            </a:r>
            <a:endParaRPr lang="en-US" dirty="0"/>
          </a:p>
        </p:txBody>
      </p:sp>
      <p:sp>
        <p:nvSpPr>
          <p:cNvPr id="4" name="Date Placeholder 3"/>
          <p:cNvSpPr>
            <a:spLocks noGrp="1"/>
          </p:cNvSpPr>
          <p:nvPr>
            <p:ph type="dt" idx="10"/>
          </p:nvPr>
        </p:nvSpPr>
        <p:spPr/>
        <p:txBody>
          <a:bodyPr/>
          <a:lstStyle/>
          <a:p>
            <a:fld id="{64469F49-A1F5-4E7A-A41B-14BD8D8FB2E1}"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9099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app has a source</a:t>
            </a:r>
            <a:r>
              <a:rPr lang="en-US" baseline="0" dirty="0" smtClean="0"/>
              <a:t> location which points to a entry point Web page somewhere on the Internet. Here is an example of a simple Web page that is used to load a task pane app. Note that this page must link to any required CSS files and JavaScript that will be adding styles or behavior behind the app. Visual Studio automatically adds the links for </a:t>
            </a:r>
            <a:r>
              <a:rPr lang="en-US" baseline="0" dirty="0" err="1" smtClean="0"/>
              <a:t>jQuery</a:t>
            </a:r>
            <a:r>
              <a:rPr lang="en-US" baseline="0" dirty="0" smtClean="0"/>
              <a:t> and ASP.NET AJAX. Also note that the page adds HTML elements which are often created with ids and/or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18</a:t>
            </a:fld>
            <a:endParaRPr lang="en-US"/>
          </a:p>
        </p:txBody>
      </p:sp>
    </p:spTree>
    <p:extLst>
      <p:ext uri="{BB962C8B-B14F-4D97-AF65-F5344CB8AC3E}">
        <p14:creationId xmlns:p14="http://schemas.microsoft.com/office/powerpoint/2010/main" val="4011495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slides discusses what</a:t>
            </a:r>
            <a:r>
              <a:rPr lang="en-US" baseline="0" dirty="0" smtClean="0"/>
              <a:t> to use and what to avoid when designing an app.</a:t>
            </a:r>
          </a:p>
          <a:p>
            <a:endParaRPr lang="en-US" baseline="0" dirty="0" smtClean="0"/>
          </a:p>
          <a:p>
            <a:r>
              <a:rPr lang="en-US" dirty="0" smtClean="0"/>
              <a:t>Do provide hyperlinks within an to open Web pages</a:t>
            </a:r>
            <a:r>
              <a:rPr lang="en-US" baseline="0" dirty="0" smtClean="0"/>
              <a:t> </a:t>
            </a:r>
            <a:r>
              <a:rPr lang="en-US" dirty="0" smtClean="0"/>
              <a:t>in a new browser window.</a:t>
            </a:r>
            <a:r>
              <a:rPr lang="en-US" baseline="0" dirty="0" smtClean="0"/>
              <a:t> This makes it easier to d</a:t>
            </a:r>
            <a:r>
              <a:rPr lang="en-US" dirty="0" smtClean="0"/>
              <a:t>esign an app that fits cleanly on a single host page. Within the host page</a:t>
            </a:r>
            <a:r>
              <a:rPr lang="en-US" baseline="0" dirty="0" smtClean="0"/>
              <a:t> you can also use </a:t>
            </a:r>
            <a:r>
              <a:rPr lang="en-US" dirty="0" smtClean="0"/>
              <a:t>an </a:t>
            </a:r>
            <a:r>
              <a:rPr lang="en-US" dirty="0" err="1" smtClean="0"/>
              <a:t>iFrame</a:t>
            </a:r>
            <a:r>
              <a:rPr lang="en-US" dirty="0" smtClean="0"/>
              <a:t> to host content and provide a navigation bar if needed to change the contents</a:t>
            </a:r>
            <a:r>
              <a:rPr lang="en-US" baseline="0" dirty="0" smtClean="0"/>
              <a:t> of the </a:t>
            </a:r>
            <a:r>
              <a:rPr lang="en-US" baseline="0" dirty="0" err="1" smtClean="0"/>
              <a:t>iFrane</a:t>
            </a:r>
            <a:r>
              <a:rPr lang="en-US" baseline="0" dirty="0" smtClean="0"/>
              <a:t> using JavaScript. Also consider how your app will provide informational messages to the user. Typically this is done by adding a HTML element such as a div to the host page and dynamically writing text inside using JavaScript.</a:t>
            </a:r>
            <a:endParaRPr lang="en-US" dirty="0" smtClean="0"/>
          </a:p>
          <a:p>
            <a:endParaRPr lang="en-US" dirty="0" smtClean="0"/>
          </a:p>
          <a:p>
            <a:r>
              <a:rPr lang="en-US" dirty="0" smtClean="0"/>
              <a:t>Here is a list of design issues to avoid. When creating hyperlinks, do not use &lt;a&gt; tags without</a:t>
            </a:r>
            <a:r>
              <a:rPr lang="en-US" baseline="0" dirty="0" smtClean="0"/>
              <a:t> a target attribute to open the link in a new window browser. You will find that such links are blocked by the Office UI if they attempt to take the user to a different domain. Also avoid links which navigate the user to pages which do not allow them to return to the start page as there is nothing similar to the back button inside the browser. Also, avoid interaction with the user using the poor man's technique of using the JavaScript alert function which has more restrictions inside an app than it does when used inside a  browser.</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84938-3506-4DA6-B670-23FF647A9E8B}"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93253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want an app to provide custom menus to the user, you should understand that you have </a:t>
            </a:r>
            <a:r>
              <a:rPr lang="en-US" dirty="0" smtClean="0"/>
              <a:t>control only</a:t>
            </a:r>
            <a:r>
              <a:rPr lang="en-US" baseline="0" dirty="0" smtClean="0"/>
              <a:t> of the users interface </a:t>
            </a:r>
            <a:r>
              <a:rPr lang="en-US" dirty="0" smtClean="0"/>
              <a:t>inside the app but not any UI elements outside. You can override the app context menu that appears</a:t>
            </a:r>
            <a:r>
              <a:rPr lang="en-US" baseline="0" dirty="0" smtClean="0"/>
              <a:t> at the upper right-hand corner of an app. </a:t>
            </a:r>
            <a:r>
              <a:rPr lang="en-US" dirty="0" smtClean="0"/>
              <a:t>However, when creating an app you have no control over</a:t>
            </a:r>
            <a:r>
              <a:rPr lang="en-US" baseline="0" dirty="0" smtClean="0"/>
              <a:t> </a:t>
            </a:r>
            <a:r>
              <a:rPr lang="en-US" dirty="0" smtClean="0"/>
              <a:t>customizing any other menus within Office apps. </a:t>
            </a:r>
          </a:p>
          <a:p>
            <a:endParaRPr lang="en-US" dirty="0" smtClean="0"/>
          </a:p>
          <a:p>
            <a:r>
              <a:rPr lang="en-US" dirty="0" smtClean="0"/>
              <a:t>Also remember that you have the ability to save custom properties as name values pairs using the settings API.</a:t>
            </a:r>
            <a:r>
              <a:rPr lang="en-US" baseline="0" dirty="0" smtClean="0"/>
              <a:t> These names value pairs are saved within the current document with task pane apps and with content apps. </a:t>
            </a:r>
            <a:r>
              <a:rPr lang="en-US" dirty="0" smtClean="0"/>
              <a:t>With mail apps these property values are saved within Exchange along with the</a:t>
            </a:r>
            <a:r>
              <a:rPr lang="en-US" baseline="0" dirty="0" smtClean="0"/>
              <a:t> host message or appointment.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5E1850F-7595-48D2-899E-D3C1304F8E2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5180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is the language that is used to add executable code and behavior to a App for Office. The JavaScript you write for an app will typically take advantage of the various JavaScript APIs supplied for Office.js and other JavaScript library files for specific Office applications such as Word, Excel and Outlook. In addition to the Office JavaScript APIs, the JavaScript code you write for an app for Office can also take advantage of the ASP.NET AJAX library as well as jQuery.</a:t>
            </a:r>
          </a:p>
          <a:p>
            <a:endParaRPr lang="en-US" baseline="0" dirty="0" smtClean="0"/>
          </a:p>
          <a:p>
            <a:r>
              <a:rPr lang="en-US" baseline="0" dirty="0" smtClean="0"/>
              <a:t>The Office JavaScript API provide a top-level named Office which provides an initialize function. By overriding this function as shown in the code above, you can write code that will automatically execute as the end of the initialization process when an app is started. A common approach is to register a </a:t>
            </a:r>
            <a:r>
              <a:rPr lang="en-US" baseline="0" dirty="0" err="1" smtClean="0"/>
              <a:t>jQuery</a:t>
            </a:r>
            <a:r>
              <a:rPr lang="en-US" baseline="0" dirty="0" smtClean="0"/>
              <a:t> document ready event handler inside this function.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21</a:t>
            </a:fld>
            <a:endParaRPr lang="en-US"/>
          </a:p>
        </p:txBody>
      </p:sp>
    </p:spTree>
    <p:extLst>
      <p:ext uri="{BB962C8B-B14F-4D97-AF65-F5344CB8AC3E}">
        <p14:creationId xmlns:p14="http://schemas.microsoft.com/office/powerpoint/2010/main" val="2786821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press the {F5} with a Visual Studio 2013 project for an task</a:t>
            </a:r>
            <a:r>
              <a:rPr lang="en-US" baseline="0" dirty="0" smtClean="0"/>
              <a:t> p</a:t>
            </a:r>
            <a:r>
              <a:rPr lang="en-US" dirty="0" smtClean="0"/>
              <a:t>ane app or a content app,</a:t>
            </a:r>
            <a:r>
              <a:rPr lang="en-US" baseline="0" dirty="0" smtClean="0"/>
              <a:t> Visual Studio automatically adds a registry entry to allow Office applications such as Word and Excel to discover the app which makes it possible to add it to a document.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22</a:t>
            </a:fld>
            <a:endParaRPr lang="en-US"/>
          </a:p>
        </p:txBody>
      </p:sp>
    </p:spTree>
    <p:extLst>
      <p:ext uri="{BB962C8B-B14F-4D97-AF65-F5344CB8AC3E}">
        <p14:creationId xmlns:p14="http://schemas.microsoft.com/office/powerpoint/2010/main" val="153858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3885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548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import because they</a:t>
            </a:r>
            <a:r>
              <a:rPr lang="en-US" baseline="0" dirty="0" smtClean="0"/>
              <a:t> make it so you can read and write to specific areas in a Word document without having to worry about what the selected region is</a:t>
            </a:r>
            <a:endParaRPr lang="en-US" dirty="0"/>
          </a:p>
        </p:txBody>
      </p:sp>
      <p:sp>
        <p:nvSpPr>
          <p:cNvPr id="4" name="Date Placeholder 3"/>
          <p:cNvSpPr>
            <a:spLocks noGrp="1"/>
          </p:cNvSpPr>
          <p:nvPr>
            <p:ph type="dt" idx="10"/>
          </p:nvPr>
        </p:nvSpPr>
        <p:spPr/>
        <p:txBody>
          <a:bodyPr/>
          <a:lstStyle/>
          <a:p>
            <a:fld id="{9D689792-065F-46CA-A8D6-9FE9DE607F6F}"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077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 content controls, you must enable and show the Word Developer tab. Then you can add one or more Rich</a:t>
            </a:r>
            <a:r>
              <a:rPr lang="en-US" baseline="0" dirty="0" smtClean="0"/>
              <a:t> Text content controls to a Word document for binding. Also note that you must assign each content control with a unique Title property because that is the ID you will use to bind to the content control.</a:t>
            </a:r>
            <a:endParaRPr lang="en-US" dirty="0"/>
          </a:p>
        </p:txBody>
      </p:sp>
      <p:sp>
        <p:nvSpPr>
          <p:cNvPr id="4" name="Date Placeholder 3"/>
          <p:cNvSpPr>
            <a:spLocks noGrp="1"/>
          </p:cNvSpPr>
          <p:nvPr>
            <p:ph type="dt" idx="10"/>
          </p:nvPr>
        </p:nvSpPr>
        <p:spPr/>
        <p:txBody>
          <a:bodyPr/>
          <a:lstStyle/>
          <a:p>
            <a:fld id="{EAAF7A1D-E478-4D65-ACC8-4A753A4B48E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3971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3077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7603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966">
              <a:lnSpc>
                <a:spcPts val="2166"/>
              </a:lnSpc>
              <a:spcAft>
                <a:spcPts val="500"/>
              </a:spcAft>
              <a:defRPr/>
            </a:pPr>
            <a:r>
              <a:rPr lang="da-DK" sz="1000" dirty="0" smtClean="0">
                <a:solidFill>
                  <a:srgbClr val="EE7816"/>
                </a:solidFill>
                <a:cs typeface="Segoe UI" pitchFamily="-65" charset="-52"/>
              </a:rPr>
              <a:t>Microsoft Word intorduced</a:t>
            </a:r>
            <a:r>
              <a:rPr lang="da-DK" sz="1000" baseline="0" dirty="0" smtClean="0">
                <a:solidFill>
                  <a:srgbClr val="EE7816"/>
                </a:solidFill>
                <a:cs typeface="Segoe UI" pitchFamily="-65" charset="-52"/>
              </a:rPr>
              <a:t> </a:t>
            </a:r>
            <a:r>
              <a:rPr lang="da-DK" sz="1000" dirty="0" smtClean="0">
                <a:solidFill>
                  <a:srgbClr val="EE7816"/>
                </a:solidFill>
                <a:cs typeface="Segoe UI" pitchFamily="-65" charset="-52"/>
              </a:rPr>
              <a:t>Content Controls in </a:t>
            </a:r>
            <a:r>
              <a:rPr lang="en-US" sz="900" dirty="0" smtClean="0">
                <a:solidFill>
                  <a:srgbClr val="595959"/>
                </a:solidFill>
              </a:rPr>
              <a:t>Office 2007. Content controls act as containers and user input controls</a:t>
            </a:r>
            <a:r>
              <a:rPr lang="en-US" sz="900" baseline="0" dirty="0" smtClean="0">
                <a:solidFill>
                  <a:srgbClr val="595959"/>
                </a:solidFill>
              </a:rPr>
              <a:t> </a:t>
            </a:r>
            <a:r>
              <a:rPr lang="en-US" sz="900" dirty="0" smtClean="0">
                <a:solidFill>
                  <a:srgbClr val="595959"/>
                </a:solidFill>
              </a:rPr>
              <a:t>for specific kinds of content. A valuable</a:t>
            </a:r>
            <a:r>
              <a:rPr lang="en-US" sz="900" baseline="0" dirty="0" smtClean="0">
                <a:solidFill>
                  <a:srgbClr val="595959"/>
                </a:solidFill>
              </a:rPr>
              <a:t> role of c</a:t>
            </a:r>
            <a:r>
              <a:rPr lang="en-US" sz="900" dirty="0" smtClean="0">
                <a:solidFill>
                  <a:srgbClr val="595959"/>
                </a:solidFill>
              </a:rPr>
              <a:t>ontent controls is that they can be mapped to nodes within a custom XML part which is an XML document with custom content which is embedded within a Office document such as a DOCX file.. </a:t>
            </a:r>
          </a:p>
          <a:p>
            <a:endParaRPr lang="en-US" dirty="0" smtClean="0"/>
          </a:p>
          <a:p>
            <a:pPr indent="-3966">
              <a:lnSpc>
                <a:spcPts val="2166"/>
              </a:lnSpc>
              <a:spcAft>
                <a:spcPts val="500"/>
              </a:spcAft>
              <a:defRPr/>
            </a:pPr>
            <a:r>
              <a:rPr lang="da-DK" sz="1000" dirty="0" smtClean="0">
                <a:solidFill>
                  <a:srgbClr val="EE7816"/>
                </a:solidFill>
                <a:cs typeface="Segoe UI" pitchFamily="-65" charset="-52"/>
              </a:rPr>
              <a:t>With Office 2013, there is a new content control for repeating sections. </a:t>
            </a:r>
            <a:r>
              <a:rPr lang="en-US" sz="900" dirty="0" smtClean="0">
                <a:solidFill>
                  <a:srgbClr val="595959"/>
                </a:solidFill>
              </a:rPr>
              <a:t>A Repeating Section content control provides the capability to bind to a collection of nodes which typically represent the many side on a one-to-many relationship as in the case where a single time summary document has many time activity entries. </a:t>
            </a:r>
          </a:p>
          <a:p>
            <a:endParaRPr lang="en-US" dirty="0"/>
          </a:p>
        </p:txBody>
      </p:sp>
    </p:spTree>
    <p:extLst>
      <p:ext uri="{BB962C8B-B14F-4D97-AF65-F5344CB8AC3E}">
        <p14:creationId xmlns:p14="http://schemas.microsoft.com/office/powerpoint/2010/main" val="3009876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time to deploy an app, the actual deployment is similar to standard web site because you must</a:t>
            </a:r>
            <a:r>
              <a:rPr lang="en-US" baseline="0" dirty="0" smtClean="0"/>
              <a:t> make the Web page for an app and the office supporting files available on a Web server. However, you must also publish the manifest to make the app discoverable for installation. </a:t>
            </a:r>
            <a:r>
              <a:rPr lang="en-US" dirty="0" smtClean="0"/>
              <a:t>IT admins can designate trusted App Catalogs via Global Policy Objects (GPO). Note</a:t>
            </a:r>
            <a:r>
              <a:rPr lang="en-US" baseline="0" dirty="0" smtClean="0"/>
              <a:t> that the m</a:t>
            </a:r>
            <a:r>
              <a:rPr lang="en-US" dirty="0" smtClean="0"/>
              <a:t>anifests for Mail Apps must 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app manifests are uploaded.</a:t>
            </a:r>
            <a:r>
              <a:rPr lang="en-US" baseline="0" dirty="0" smtClean="0"/>
              <a:t> The a</a:t>
            </a:r>
            <a:r>
              <a:rPr lang="en-US" dirty="0" smtClean="0"/>
              <a:t>dministrator can configure app 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app 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282368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 for Office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Apps for Office has been designed to w</a:t>
            </a:r>
            <a:r>
              <a:rPr lang="en-US" dirty="0" smtClean="0"/>
              <a:t>ork in both Office Applications and Office Web Applications.</a:t>
            </a:r>
          </a:p>
          <a:p>
            <a:pPr lvl="1"/>
            <a:endParaRPr lang="en-US" dirty="0" smtClean="0"/>
          </a:p>
          <a:p>
            <a:r>
              <a:rPr lang="en-US" dirty="0" smtClean="0"/>
              <a:t>WEF and Apps for Office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App for Office,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45641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175391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Web Extensibility Framework (WEF) is a new development platform used to</a:t>
            </a:r>
            <a:r>
              <a:rPr lang="en-US" baseline="0" dirty="0" smtClean="0"/>
              <a:t> extend Office applications. This platform </a:t>
            </a:r>
            <a:r>
              <a:rPr lang="en-US" dirty="0" smtClean="0"/>
              <a:t>allows Web page content to render inside Office Application and to interact with Office documents such as Word document and Excel workbooks and Exchange items such as messages</a:t>
            </a:r>
            <a:r>
              <a:rPr lang="en-US" baseline="0" dirty="0" smtClean="0"/>
              <a:t> and appointments.</a:t>
            </a:r>
            <a:endParaRPr lang="en-US" dirty="0" smtClean="0"/>
          </a:p>
          <a:p>
            <a:endParaRPr lang="en-US" dirty="0" smtClean="0"/>
          </a:p>
          <a:p>
            <a:r>
              <a:rPr lang="en-US" dirty="0" smtClean="0"/>
              <a:t>The WEF development platform is used to develop </a:t>
            </a:r>
            <a:r>
              <a:rPr lang="en-US" b="1" dirty="0" smtClean="0">
                <a:solidFill>
                  <a:schemeClr val="bg2">
                    <a:lumMod val="75000"/>
                  </a:schemeClr>
                </a:solidFill>
              </a:rPr>
              <a:t>Apps for Office. </a:t>
            </a:r>
            <a:r>
              <a:rPr lang="en-US" dirty="0" smtClean="0"/>
              <a:t>Apps for Office provide basis for a component architecture which allows</a:t>
            </a:r>
            <a:r>
              <a:rPr lang="en-US" baseline="0" dirty="0" smtClean="0"/>
              <a:t> </a:t>
            </a:r>
            <a:r>
              <a:rPr lang="en-US" dirty="0" smtClean="0"/>
              <a:t>developers to build apps which target Office application and Office Web applications</a:t>
            </a:r>
            <a:r>
              <a:rPr lang="en-US" baseline="0" dirty="0" smtClean="0"/>
              <a:t> such as Excel services and Outlook Web Access. </a:t>
            </a:r>
          </a:p>
          <a:p>
            <a:endParaRPr lang="en-US" baseline="0" dirty="0" smtClean="0"/>
          </a:p>
          <a:p>
            <a:r>
              <a:rPr lang="en-US" dirty="0" smtClean="0"/>
              <a:t>WEF and</a:t>
            </a:r>
            <a:r>
              <a:rPr lang="en-US" baseline="0" dirty="0" smtClean="0"/>
              <a:t> the </a:t>
            </a:r>
            <a:r>
              <a:rPr lang="en-US" dirty="0" smtClean="0"/>
              <a:t>Apps for Office development model provide foundation for distribution of apps using an app directory such as the Office Store and the App Corporate Catalog used to deploy apps in private networks.</a:t>
            </a:r>
          </a:p>
          <a:p>
            <a:endParaRPr lang="en-US" dirty="0" smtClean="0"/>
          </a:p>
          <a:p>
            <a:r>
              <a:rPr lang="en-US" dirty="0" smtClean="0"/>
              <a:t>Throughout the beta cycle of Office 2013, Apps for Office have been given a codename of "Agave". Note that this</a:t>
            </a:r>
            <a:r>
              <a:rPr lang="en-US" baseline="0" dirty="0" smtClean="0"/>
              <a:t> c</a:t>
            </a:r>
            <a:r>
              <a:rPr lang="en-US" dirty="0" smtClean="0"/>
              <a:t>odename is only intended for the beta cycle and will disappear by RTM when they will just</a:t>
            </a:r>
            <a:r>
              <a:rPr lang="en-US" baseline="0" dirty="0" smtClean="0"/>
              <a:t> be called "Apps for Office" or a variation thereof.</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9FEEF74C-1007-402E-B0A6-22E0FEB3AB9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6249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404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apps and insert them. In Word and Excel, this support is included </a:t>
            </a:r>
            <a:r>
              <a:rPr lang="en-US" dirty="0" smtClean="0"/>
              <a:t>in the Ribbon inside the Insert Tab. As you can see from the slide</a:t>
            </a:r>
            <a:r>
              <a:rPr lang="en-US" baseline="0" dirty="0" smtClean="0"/>
              <a:t> above, the drop-down menu for inserting apps has a caption of "Agaves" in the beta cycle and will be updated to say "Apps" before RTM.</a:t>
            </a:r>
          </a:p>
          <a:p>
            <a:pPr lvl="0"/>
            <a:endParaRPr lang="en-US" baseline="0" dirty="0" smtClean="0"/>
          </a:p>
          <a:p>
            <a:pPr lvl="0"/>
            <a:r>
              <a:rPr lang="en-US" baseline="0" dirty="0" smtClean="0"/>
              <a:t>When you drop down the Apps menu from the ribbon, you can see recently selected apps. If you click "Select All", you will be prompted with a dialog that allows you to look in various app directories. Once you find an app you want to use, you can click the Start button to insert the app into the current document and start it up. After this, you can save the current document which will then include the app.</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reason to create a task pane app is that it provides Office users with a familiar user experience. For example Microsoft Word and Microsoft Excel have exposed many of its internal</a:t>
            </a:r>
            <a:r>
              <a:rPr lang="en-US" baseline="0" dirty="0" smtClean="0"/>
              <a:t> features using task panes so task pane apps provides a </a:t>
            </a:r>
            <a:r>
              <a:rPr lang="en-US" dirty="0" smtClean="0"/>
              <a:t>familiar Office UI paradigm.</a:t>
            </a:r>
          </a:p>
          <a:p>
            <a:pPr lvl="1"/>
            <a:endParaRPr lang="en-US" dirty="0" smtClean="0"/>
          </a:p>
          <a:p>
            <a:r>
              <a:rPr lang="en-US" dirty="0" smtClean="0"/>
              <a:t>Task pane apps are ideal for providing users with reference information. For example, a task pane app can perform Internet searches or lockups and provide reference information that can be inserted back into the current</a:t>
            </a:r>
            <a:r>
              <a:rPr lang="en-US" baseline="0" dirty="0" smtClean="0"/>
              <a:t> </a:t>
            </a:r>
            <a:r>
              <a:rPr lang="en-US" dirty="0" smtClean="0"/>
              <a:t>document.</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contains a </a:t>
            </a:r>
            <a:r>
              <a:rPr lang="en-US" baseline="0" dirty="0" smtClean="0"/>
              <a:t>screenshot showing the app after it has been inserted in a document. In Microsoft Word 2013. Different apps provide different user experiences. This app which is available for free on the Office Store allows the  user to leverage the </a:t>
            </a:r>
            <a:r>
              <a:rPr lang="en-US" baseline="0" dirty="0" err="1" smtClean="0"/>
              <a:t>Marriam</a:t>
            </a:r>
            <a:r>
              <a:rPr lang="en-US" baseline="0" dirty="0" smtClean="0"/>
              <a:t>-Webster online dictionary lookup service to look up words and terms right from within Microsoft Word.</a:t>
            </a:r>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20542AC-2E5E-4BC8-BBEE-E2E42C12BB55}"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0391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pretty self-explanatory and demonstrates</a:t>
            </a:r>
            <a:r>
              <a:rPr lang="en-US" baseline="0" dirty="0" smtClean="0"/>
              <a:t> just how easy it is to create and test your first App for Office using Visual Studio 2012. First, you will create a new project using one of the new project templates in Visual Studio 2012. Next, you will create the user interface for the app using HTML5 and CSS. After that, you add behavior to the app by writing JavaScript. Finally, you will update the XML file which serves as the app manifest. After that, you can press the {F5} key to test and debug your app.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816212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712206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52" r:id="rId24"/>
    <p:sldLayoutId id="2147484188"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msdn.microsoft.com/en-us/library/office/fp142185(v=office.1501401).aspx"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0.tmp"/><Relationship Id="rId5" Type="http://schemas.openxmlformats.org/officeDocument/2006/relationships/image" Target="../media/image59.tmp"/><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4" Type="http://schemas.openxmlformats.org/officeDocument/2006/relationships/image" Target="../media/image63.jpg"/></Relationships>
</file>

<file path=ppt/slides/_rels/slide4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64.emf"/><Relationship Id="rId9"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5.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Adding a App for Office using the Insertion UI</a:t>
            </a:r>
          </a:p>
        </p:txBody>
      </p:sp>
      <p:sp>
        <p:nvSpPr>
          <p:cNvPr id="9" name="Content Placeholder 8"/>
          <p:cNvSpPr>
            <a:spLocks noGrp="1"/>
          </p:cNvSpPr>
          <p:nvPr>
            <p:ph type="body" sz="quarter" idx="10"/>
          </p:nvPr>
        </p:nvSpPr>
        <p:spPr/>
        <p:txBody>
          <a:bodyPr/>
          <a:lstStyle/>
          <a:p>
            <a:pPr lvl="1"/>
            <a:r>
              <a:rPr lang="en-US" dirty="0" smtClean="0"/>
              <a:t>Apps for Office insertion UI located in Ribbon inside Insert Tab</a:t>
            </a:r>
          </a:p>
          <a:p>
            <a:pPr lvl="1"/>
            <a:endParaRPr lang="en-US" dirty="0"/>
          </a:p>
          <a:p>
            <a:pPr lvl="1"/>
            <a:endParaRPr lang="en-US" dirty="0" smtClean="0"/>
          </a:p>
          <a:p>
            <a:pPr lvl="1"/>
            <a:endParaRPr lang="en-US" dirty="0" smtClean="0"/>
          </a:p>
          <a:p>
            <a:pPr lvl="1"/>
            <a:endParaRPr lang="en-US" dirty="0"/>
          </a:p>
          <a:p>
            <a:pPr lvl="1"/>
            <a:r>
              <a:rPr lang="en-US" dirty="0" smtClean="0"/>
              <a:t>Dialog allows you to add and start App for Office app</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587555" y="1927983"/>
            <a:ext cx="6057841" cy="1566315"/>
          </a:xfrm>
          <a:prstGeom prst="rect">
            <a:avLst/>
          </a:prstGeom>
        </p:spPr>
      </p:pic>
      <p:pic>
        <p:nvPicPr>
          <p:cNvPr id="6" name="Picture 5"/>
          <p:cNvPicPr>
            <a:picLocks noChangeAspect="1"/>
          </p:cNvPicPr>
          <p:nvPr/>
        </p:nvPicPr>
        <p:blipFill>
          <a:blip r:embed="rId4"/>
          <a:stretch>
            <a:fillRect/>
          </a:stretch>
        </p:blipFill>
        <p:spPr>
          <a:xfrm>
            <a:off x="1669178" y="4050034"/>
            <a:ext cx="3422035" cy="2160251"/>
          </a:xfrm>
          <a:prstGeom prst="rect">
            <a:avLst/>
          </a:prstGeom>
        </p:spPr>
      </p:pic>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Task Pane App User Experience</a:t>
            </a:r>
            <a:br>
              <a:rPr lang="en-US" dirty="0"/>
            </a:br>
            <a:endParaRPr lang="en-US" dirty="0"/>
          </a:p>
        </p:txBody>
      </p:sp>
      <p:sp>
        <p:nvSpPr>
          <p:cNvPr id="3" name="Text Placeholder 2"/>
          <p:cNvSpPr>
            <a:spLocks noGrp="1"/>
          </p:cNvSpPr>
          <p:nvPr>
            <p:ph type="body" sz="quarter" idx="10"/>
          </p:nvPr>
        </p:nvSpPr>
        <p:spPr/>
        <p:txBody>
          <a:bodyPr/>
          <a:lstStyle/>
          <a:p>
            <a:r>
              <a:rPr lang="en-US" sz="3600" dirty="0"/>
              <a:t>Familiar User Experience</a:t>
            </a:r>
          </a:p>
          <a:p>
            <a:pPr lvl="1"/>
            <a:r>
              <a:rPr lang="en-US" dirty="0"/>
              <a:t>Leverages familiar </a:t>
            </a:r>
            <a:r>
              <a:rPr lang="en-US" dirty="0" smtClean="0"/>
              <a:t>Office </a:t>
            </a:r>
            <a:r>
              <a:rPr lang="en-US" dirty="0"/>
              <a:t>UI paradigm</a:t>
            </a:r>
          </a:p>
          <a:p>
            <a:r>
              <a:rPr lang="en-US" sz="3600" dirty="0" smtClean="0"/>
              <a:t>Reference </a:t>
            </a:r>
            <a:r>
              <a:rPr lang="en-US" sz="3600" dirty="0"/>
              <a:t>Information</a:t>
            </a:r>
          </a:p>
          <a:p>
            <a:pPr lvl="1"/>
            <a:r>
              <a:rPr lang="en-US" dirty="0"/>
              <a:t>Ideal for providing </a:t>
            </a:r>
            <a:r>
              <a:rPr lang="en-US" dirty="0" smtClean="0"/>
              <a:t>reference </a:t>
            </a:r>
            <a:r>
              <a:rPr lang="en-US" dirty="0"/>
              <a:t>information </a:t>
            </a:r>
            <a:r>
              <a:rPr lang="en-US" dirty="0" smtClean="0"/>
              <a:t>associated </a:t>
            </a:r>
            <a:r>
              <a:rPr lang="en-US" dirty="0"/>
              <a:t>with document.</a:t>
            </a:r>
          </a:p>
          <a:p>
            <a:endParaRPr lang="en-US" dirty="0"/>
          </a:p>
          <a:p>
            <a:endParaRPr lang="en-US" dirty="0"/>
          </a:p>
        </p:txBody>
      </p:sp>
      <p:pic>
        <p:nvPicPr>
          <p:cNvPr id="5" name="Picture 4"/>
          <p:cNvPicPr>
            <a:picLocks noChangeAspect="1"/>
          </p:cNvPicPr>
          <p:nvPr/>
        </p:nvPicPr>
        <p:blipFill>
          <a:blip r:embed="rId3"/>
          <a:stretch>
            <a:fillRect/>
          </a:stretch>
        </p:blipFill>
        <p:spPr>
          <a:xfrm>
            <a:off x="1786656" y="3491435"/>
            <a:ext cx="6454667" cy="3209371"/>
          </a:xfrm>
          <a:prstGeom prst="rect">
            <a:avLst/>
          </a:prstGeom>
          <a:solidFill>
            <a:schemeClr val="bg1">
              <a:lumMod val="50000"/>
            </a:schemeClr>
          </a:solidFill>
          <a:ln>
            <a:solidFill>
              <a:schemeClr val="bg1">
                <a:lumMod val="50000"/>
              </a:schemeClr>
            </a:solidFill>
          </a:ln>
        </p:spPr>
      </p:pic>
    </p:spTree>
    <p:extLst>
      <p:ext uri="{BB962C8B-B14F-4D97-AF65-F5344CB8AC3E}">
        <p14:creationId xmlns:p14="http://schemas.microsoft.com/office/powerpoint/2010/main" val="179113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Developing Apps for Word</a:t>
            </a:r>
            <a:endParaRPr lang="en-US" sz="8000" dirty="0"/>
          </a:p>
        </p:txBody>
      </p:sp>
    </p:spTree>
    <p:extLst>
      <p:ext uri="{BB962C8B-B14F-4D97-AF65-F5344CB8AC3E}">
        <p14:creationId xmlns:p14="http://schemas.microsoft.com/office/powerpoint/2010/main" val="90452980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Experience</a:t>
            </a:r>
            <a:endParaRPr lang="en-US" dirty="0"/>
          </a:p>
        </p:txBody>
      </p:sp>
      <p:sp>
        <p:nvSpPr>
          <p:cNvPr id="5" name="Content Placeholder 4"/>
          <p:cNvSpPr>
            <a:spLocks noGrp="1"/>
          </p:cNvSpPr>
          <p:nvPr>
            <p:ph type="body" sz="quarter" idx="10"/>
          </p:nvPr>
        </p:nvSpPr>
        <p:spPr/>
        <p:txBody>
          <a:bodyPr/>
          <a:lstStyle/>
          <a:p>
            <a:pPr marL="514196" indent="-514196">
              <a:lnSpc>
                <a:spcPct val="150000"/>
              </a:lnSpc>
              <a:buFont typeface="+mj-lt"/>
              <a:buAutoNum type="arabicPeriod"/>
            </a:pPr>
            <a:r>
              <a:rPr lang="en-US" dirty="0" smtClean="0"/>
              <a:t>Create new App for Office project</a:t>
            </a:r>
          </a:p>
          <a:p>
            <a:pPr marL="514196" indent="-514196">
              <a:lnSpc>
                <a:spcPct val="150000"/>
              </a:lnSpc>
              <a:buFont typeface="+mj-lt"/>
              <a:buAutoNum type="arabicPeriod"/>
            </a:pPr>
            <a:r>
              <a:rPr lang="en-US" dirty="0" smtClean="0"/>
              <a:t>Create/design user interface for Web page</a:t>
            </a:r>
          </a:p>
          <a:p>
            <a:pPr marL="514196" indent="-514196">
              <a:lnSpc>
                <a:spcPct val="150000"/>
              </a:lnSpc>
              <a:buFont typeface="+mj-lt"/>
              <a:buAutoNum type="arabicPeriod"/>
            </a:pPr>
            <a:r>
              <a:rPr lang="en-US" dirty="0" smtClean="0"/>
              <a:t>Enhance Web page with CSS and JavaScript</a:t>
            </a:r>
          </a:p>
          <a:p>
            <a:pPr marL="514196" indent="-514196">
              <a:lnSpc>
                <a:spcPct val="150000"/>
              </a:lnSpc>
              <a:buFont typeface="+mj-lt"/>
              <a:buAutoNum type="arabicPeriod"/>
            </a:pPr>
            <a:r>
              <a:rPr lang="en-US" dirty="0" smtClean="0"/>
              <a:t>Set project properties in manifest</a:t>
            </a:r>
          </a:p>
          <a:p>
            <a:pPr marL="514196" indent="-514196">
              <a:lnSpc>
                <a:spcPct val="150000"/>
              </a:lnSpc>
              <a:buFont typeface="+mj-lt"/>
              <a:buAutoNum type="arabicPeriod"/>
            </a:pPr>
            <a:r>
              <a:rPr lang="en-US" dirty="0" smtClean="0"/>
              <a:t>Run!</a:t>
            </a:r>
            <a:endParaRPr lang="en-US" dirty="0"/>
          </a:p>
        </p:txBody>
      </p:sp>
    </p:spTree>
    <p:extLst>
      <p:ext uri="{BB962C8B-B14F-4D97-AF65-F5344CB8AC3E}">
        <p14:creationId xmlns:p14="http://schemas.microsoft.com/office/powerpoint/2010/main" val="3216224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App for Office Project</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2013 project template</a:t>
            </a:r>
          </a:p>
          <a:p>
            <a:pPr lvl="1"/>
            <a:r>
              <a:rPr lang="en-US" sz="1999" dirty="0" smtClean="0"/>
              <a:t>Dialogs appear </a:t>
            </a:r>
            <a:r>
              <a:rPr lang="en-US" sz="1999" dirty="0"/>
              <a:t>and prompts you for specifics about the </a:t>
            </a:r>
            <a:r>
              <a:rPr lang="en-US" sz="1999" dirty="0" smtClean="0"/>
              <a:t>app</a:t>
            </a:r>
          </a:p>
          <a:p>
            <a:pPr lvl="1"/>
            <a:r>
              <a:rPr lang="en-US" sz="1999" dirty="0" smtClean="0"/>
              <a:t>You must choose (1) the app shape and (2) which Office application are to be supported</a:t>
            </a:r>
            <a:endParaRPr lang="en-US" sz="1999" dirty="0"/>
          </a:p>
        </p:txBody>
      </p:sp>
      <p:grpSp>
        <p:nvGrpSpPr>
          <p:cNvPr id="10" name="Group 9"/>
          <p:cNvGrpSpPr/>
          <p:nvPr/>
        </p:nvGrpSpPr>
        <p:grpSpPr>
          <a:xfrm>
            <a:off x="151605" y="2672859"/>
            <a:ext cx="11884025" cy="4031033"/>
            <a:chOff x="-919140" y="2127021"/>
            <a:chExt cx="13107965" cy="4588597"/>
          </a:xfrm>
        </p:grpSpPr>
        <p:pic>
          <p:nvPicPr>
            <p:cNvPr id="6" name="Picture 5"/>
            <p:cNvPicPr>
              <a:picLocks noChangeAspect="1"/>
            </p:cNvPicPr>
            <p:nvPr/>
          </p:nvPicPr>
          <p:blipFill>
            <a:blip r:embed="rId3"/>
            <a:stretch>
              <a:fillRect/>
            </a:stretch>
          </p:blipFill>
          <p:spPr>
            <a:xfrm>
              <a:off x="-919140" y="2127021"/>
              <a:ext cx="4300073" cy="2971778"/>
            </a:xfrm>
            <a:prstGeom prst="rect">
              <a:avLst/>
            </a:prstGeom>
          </p:spPr>
        </p:pic>
        <p:pic>
          <p:nvPicPr>
            <p:cNvPr id="7" name="Picture 6"/>
            <p:cNvPicPr>
              <a:picLocks noChangeAspect="1"/>
            </p:cNvPicPr>
            <p:nvPr/>
          </p:nvPicPr>
          <p:blipFill>
            <a:blip r:embed="rId4"/>
            <a:stretch>
              <a:fillRect/>
            </a:stretch>
          </p:blipFill>
          <p:spPr>
            <a:xfrm>
              <a:off x="3528208" y="2824056"/>
              <a:ext cx="4256280" cy="3102138"/>
            </a:xfrm>
            <a:prstGeom prst="rect">
              <a:avLst/>
            </a:prstGeom>
          </p:spPr>
        </p:pic>
        <p:pic>
          <p:nvPicPr>
            <p:cNvPr id="8" name="Picture 7"/>
            <p:cNvPicPr>
              <a:picLocks noChangeAspect="1"/>
            </p:cNvPicPr>
            <p:nvPr/>
          </p:nvPicPr>
          <p:blipFill>
            <a:blip r:embed="rId5"/>
            <a:stretch>
              <a:fillRect/>
            </a:stretch>
          </p:blipFill>
          <p:spPr>
            <a:xfrm>
              <a:off x="7931763" y="3612910"/>
              <a:ext cx="4257062" cy="3102708"/>
            </a:xfrm>
            <a:prstGeom prst="rect">
              <a:avLst/>
            </a:prstGeom>
          </p:spPr>
        </p:pic>
      </p:grpSp>
    </p:spTree>
    <p:extLst>
      <p:ext uri="{BB962C8B-B14F-4D97-AF65-F5344CB8AC3E}">
        <p14:creationId xmlns:p14="http://schemas.microsoft.com/office/powerpoint/2010/main" val="15254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for Office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App for Office solution has two projects</a:t>
            </a:r>
          </a:p>
          <a:p>
            <a:pPr lvl="1"/>
            <a:r>
              <a:rPr lang="en-US" dirty="0" smtClean="0"/>
              <a:t>Top project contains app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grpSp>
        <p:nvGrpSpPr>
          <p:cNvPr id="5" name="Group 4"/>
          <p:cNvGrpSpPr/>
          <p:nvPr/>
        </p:nvGrpSpPr>
        <p:grpSpPr>
          <a:xfrm>
            <a:off x="7937866" y="1322921"/>
            <a:ext cx="3644534" cy="4336995"/>
            <a:chOff x="1970820" y="1991428"/>
            <a:chExt cx="3888727" cy="4627585"/>
          </a:xfrm>
        </p:grpSpPr>
        <p:pic>
          <p:nvPicPr>
            <p:cNvPr id="6" name="Picture 5"/>
            <p:cNvPicPr>
              <a:picLocks noChangeAspect="1"/>
            </p:cNvPicPr>
            <p:nvPr/>
          </p:nvPicPr>
          <p:blipFill>
            <a:blip r:embed="rId3"/>
            <a:stretch>
              <a:fillRect/>
            </a:stretch>
          </p:blipFill>
          <p:spPr>
            <a:xfrm>
              <a:off x="1970820" y="1991428"/>
              <a:ext cx="3860820" cy="3942617"/>
            </a:xfrm>
            <a:prstGeom prst="rect">
              <a:avLst/>
            </a:prstGeom>
          </p:spPr>
        </p:pic>
        <p:pic>
          <p:nvPicPr>
            <p:cNvPr id="7" name="Picture 6"/>
            <p:cNvPicPr>
              <a:picLocks noChangeAspect="1"/>
            </p:cNvPicPr>
            <p:nvPr/>
          </p:nvPicPr>
          <p:blipFill>
            <a:blip r:embed="rId4"/>
            <a:stretch>
              <a:fillRect/>
            </a:stretch>
          </p:blipFill>
          <p:spPr>
            <a:xfrm>
              <a:off x="4430631" y="5107659"/>
              <a:ext cx="1428916" cy="1511354"/>
            </a:xfrm>
            <a:prstGeom prst="rect">
              <a:avLst/>
            </a:prstGeom>
            <a:ln w="19050">
              <a:solidFill>
                <a:schemeClr val="bg1">
                  <a:lumMod val="50000"/>
                </a:schemeClr>
              </a:solidFill>
            </a:ln>
          </p:spPr>
        </p:pic>
        <p:cxnSp>
          <p:nvCxnSpPr>
            <p:cNvPr id="8" name="Straight Arrow Connector 7"/>
            <p:cNvCxnSpPr/>
            <p:nvPr/>
          </p:nvCxnSpPr>
          <p:spPr>
            <a:xfrm flipV="1">
              <a:off x="2860432" y="5181600"/>
              <a:ext cx="1395045" cy="3901"/>
            </a:xfrm>
            <a:prstGeom prst="straightConnector1">
              <a:avLst/>
            </a:prstGeom>
            <a:ln w="28575">
              <a:solidFill>
                <a:srgbClr val="EB3C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6258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Manifest Designer</a:t>
            </a:r>
            <a:endParaRPr lang="en-US" dirty="0"/>
          </a:p>
        </p:txBody>
      </p:sp>
      <p:pic>
        <p:nvPicPr>
          <p:cNvPr id="4" name="Picture 3"/>
          <p:cNvPicPr>
            <a:picLocks noChangeAspect="1"/>
          </p:cNvPicPr>
          <p:nvPr/>
        </p:nvPicPr>
        <p:blipFill>
          <a:blip r:embed="rId3"/>
          <a:stretch>
            <a:fillRect/>
          </a:stretch>
        </p:blipFill>
        <p:spPr>
          <a:xfrm>
            <a:off x="1086460" y="1125415"/>
            <a:ext cx="9534648" cy="5197525"/>
          </a:xfrm>
          <a:prstGeom prst="rect">
            <a:avLst/>
          </a:prstGeom>
          <a:ln>
            <a:solidFill>
              <a:schemeClr val="bg1">
                <a:lumMod val="50000"/>
              </a:schemeClr>
            </a:solidFill>
          </a:ln>
        </p:spPr>
      </p:pic>
    </p:spTree>
    <p:extLst>
      <p:ext uri="{BB962C8B-B14F-4D97-AF65-F5344CB8AC3E}">
        <p14:creationId xmlns:p14="http://schemas.microsoft.com/office/powerpoint/2010/main" val="350108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Manifest - XML View</a:t>
            </a:r>
            <a:endParaRPr lang="en-US" dirty="0"/>
          </a:p>
        </p:txBody>
      </p:sp>
      <p:pic>
        <p:nvPicPr>
          <p:cNvPr id="6" name="Picture 5"/>
          <p:cNvPicPr>
            <a:picLocks noChangeAspect="1"/>
          </p:cNvPicPr>
          <p:nvPr/>
        </p:nvPicPr>
        <p:blipFill>
          <a:blip r:embed="rId3"/>
          <a:stretch>
            <a:fillRect/>
          </a:stretch>
        </p:blipFill>
        <p:spPr>
          <a:xfrm>
            <a:off x="253316" y="1465384"/>
            <a:ext cx="1838369" cy="3035110"/>
          </a:xfrm>
          <a:prstGeom prst="rect">
            <a:avLst/>
          </a:prstGeom>
        </p:spPr>
      </p:pic>
      <p:pic>
        <p:nvPicPr>
          <p:cNvPr id="7" name="Picture 6"/>
          <p:cNvPicPr>
            <a:picLocks noChangeAspect="1"/>
          </p:cNvPicPr>
          <p:nvPr/>
        </p:nvPicPr>
        <p:blipFill>
          <a:blip r:embed="rId4"/>
          <a:stretch>
            <a:fillRect/>
          </a:stretch>
        </p:blipFill>
        <p:spPr>
          <a:xfrm>
            <a:off x="2577475" y="1465384"/>
            <a:ext cx="9334288" cy="5156227"/>
          </a:xfrm>
          <a:prstGeom prst="rect">
            <a:avLst/>
          </a:prstGeom>
          <a:ln>
            <a:solidFill>
              <a:schemeClr val="bg1">
                <a:lumMod val="50000"/>
              </a:schemeClr>
            </a:solidFill>
          </a:ln>
        </p:spPr>
      </p:pic>
      <p:cxnSp>
        <p:nvCxnSpPr>
          <p:cNvPr id="10" name="Straight Arrow Connector 9"/>
          <p:cNvCxnSpPr/>
          <p:nvPr/>
        </p:nvCxnSpPr>
        <p:spPr>
          <a:xfrm>
            <a:off x="1744069" y="2450123"/>
            <a:ext cx="833406" cy="468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2520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the HTML for a Web Page</a:t>
            </a:r>
            <a:endParaRPr lang="en-US" dirty="0"/>
          </a:p>
        </p:txBody>
      </p:sp>
      <p:pic>
        <p:nvPicPr>
          <p:cNvPr id="2" name="Picture 1"/>
          <p:cNvPicPr>
            <a:picLocks noChangeAspect="1"/>
          </p:cNvPicPr>
          <p:nvPr/>
        </p:nvPicPr>
        <p:blipFill>
          <a:blip r:embed="rId3"/>
          <a:stretch>
            <a:fillRect/>
          </a:stretch>
        </p:blipFill>
        <p:spPr>
          <a:xfrm>
            <a:off x="1573334" y="1107831"/>
            <a:ext cx="8620125" cy="5486400"/>
          </a:xfrm>
          <a:prstGeom prst="rect">
            <a:avLst/>
          </a:prstGeom>
          <a:ln>
            <a:solidFill>
              <a:schemeClr val="bg1">
                <a:lumMod val="50000"/>
              </a:schemeClr>
            </a:solidFill>
          </a:ln>
        </p:spPr>
      </p:pic>
    </p:spTree>
    <p:extLst>
      <p:ext uri="{BB962C8B-B14F-4D97-AF65-F5344CB8AC3E}">
        <p14:creationId xmlns:p14="http://schemas.microsoft.com/office/powerpoint/2010/main" val="245385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Navigation and Links</a:t>
            </a:r>
            <a:endParaRPr lang="en-US" dirty="0"/>
          </a:p>
        </p:txBody>
      </p:sp>
      <p:sp>
        <p:nvSpPr>
          <p:cNvPr id="3" name="Content Placeholder 2"/>
          <p:cNvSpPr>
            <a:spLocks noGrp="1"/>
          </p:cNvSpPr>
          <p:nvPr>
            <p:ph type="body" sz="quarter" idx="10"/>
          </p:nvPr>
        </p:nvSpPr>
        <p:spPr/>
        <p:txBody>
          <a:bodyPr/>
          <a:lstStyle/>
          <a:p>
            <a:r>
              <a:rPr lang="en-US" dirty="0" smtClean="0"/>
              <a:t>DOs</a:t>
            </a:r>
          </a:p>
          <a:p>
            <a:pPr lvl="1"/>
            <a:r>
              <a:rPr lang="en-US" dirty="0" smtClean="0"/>
              <a:t>Provide hyperlinks to open in browser</a:t>
            </a:r>
          </a:p>
          <a:p>
            <a:pPr lvl="1"/>
            <a:r>
              <a:rPr lang="en-US" dirty="0" smtClean="0"/>
              <a:t>Design app to fit on one host page</a:t>
            </a:r>
          </a:p>
          <a:p>
            <a:pPr lvl="1"/>
            <a:r>
              <a:rPr lang="en-US" dirty="0" smtClean="0"/>
              <a:t>Use </a:t>
            </a:r>
            <a:r>
              <a:rPr lang="en-US" dirty="0" err="1" smtClean="0"/>
              <a:t>iFrame</a:t>
            </a:r>
            <a:r>
              <a:rPr lang="en-US" dirty="0" smtClean="0"/>
              <a:t> with navigation bar if absolutely necessary</a:t>
            </a:r>
          </a:p>
          <a:p>
            <a:pPr lvl="1"/>
            <a:r>
              <a:rPr lang="en-US" dirty="0" smtClean="0"/>
              <a:t>Consider ways to provide messages to users</a:t>
            </a:r>
          </a:p>
          <a:p>
            <a:endParaRPr lang="en-US" dirty="0" smtClean="0"/>
          </a:p>
          <a:p>
            <a:r>
              <a:rPr lang="en-US" dirty="0" smtClean="0"/>
              <a:t>DON’Ts</a:t>
            </a:r>
            <a:endParaRPr lang="en-US" dirty="0"/>
          </a:p>
          <a:p>
            <a:pPr lvl="1"/>
            <a:r>
              <a:rPr lang="en-US" dirty="0" smtClean="0"/>
              <a:t>Expect </a:t>
            </a:r>
            <a:r>
              <a:rPr lang="en-US" dirty="0"/>
              <a:t>hyperlinks to open in </a:t>
            </a:r>
            <a:r>
              <a:rPr lang="en-US" dirty="0" smtClean="0"/>
              <a:t>app window </a:t>
            </a:r>
            <a:r>
              <a:rPr lang="en-US" dirty="0"/>
              <a:t>(blocked).</a:t>
            </a:r>
          </a:p>
          <a:p>
            <a:pPr lvl="1"/>
            <a:r>
              <a:rPr lang="en-US" dirty="0" smtClean="0"/>
              <a:t>Send </a:t>
            </a:r>
            <a:r>
              <a:rPr lang="en-US" dirty="0"/>
              <a:t>users to trapped pages via poor navigation trails </a:t>
            </a:r>
            <a:endParaRPr lang="en-US" dirty="0" smtClean="0"/>
          </a:p>
          <a:p>
            <a:pPr lvl="1"/>
            <a:r>
              <a:rPr lang="en-US" dirty="0" smtClean="0"/>
              <a:t>Use alerts</a:t>
            </a:r>
          </a:p>
          <a:p>
            <a:endParaRPr lang="en-US" dirty="0"/>
          </a:p>
        </p:txBody>
      </p:sp>
    </p:spTree>
    <p:extLst>
      <p:ext uri="{BB962C8B-B14F-4D97-AF65-F5344CB8AC3E}">
        <p14:creationId xmlns:p14="http://schemas.microsoft.com/office/powerpoint/2010/main" val="2470523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2055531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1" dirty="0" smtClean="0"/>
                        <a:t>Module 2: Deep Dive Apps for Office in Word</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Context Menus and Settings Controls</a:t>
            </a:r>
            <a:endParaRPr lang="en-US" dirty="0"/>
          </a:p>
        </p:txBody>
      </p:sp>
      <p:sp>
        <p:nvSpPr>
          <p:cNvPr id="3" name="Content Placeholder 2"/>
          <p:cNvSpPr>
            <a:spLocks noGrp="1"/>
          </p:cNvSpPr>
          <p:nvPr>
            <p:ph type="body" sz="quarter" idx="10"/>
          </p:nvPr>
        </p:nvSpPr>
        <p:spPr/>
        <p:txBody>
          <a:bodyPr/>
          <a:lstStyle/>
          <a:p>
            <a:r>
              <a:rPr lang="en-US" dirty="0" smtClean="0"/>
              <a:t>Full control of what is inside the App for Office</a:t>
            </a:r>
          </a:p>
          <a:p>
            <a:pPr lvl="1"/>
            <a:r>
              <a:rPr lang="en-US" dirty="0" smtClean="0"/>
              <a:t>Developer can override the right-click Context Menu</a:t>
            </a:r>
          </a:p>
          <a:p>
            <a:r>
              <a:rPr lang="en-US" dirty="0" smtClean="0"/>
              <a:t>No Control to customize the App container menus.</a:t>
            </a:r>
          </a:p>
          <a:p>
            <a:pPr lvl="1"/>
            <a:r>
              <a:rPr lang="en-US" dirty="0" smtClean="0"/>
              <a:t>Developer cannot customize Task Pane or Content/Chart </a:t>
            </a:r>
            <a:r>
              <a:rPr lang="en-US" smtClean="0"/>
              <a:t>object menu</a:t>
            </a:r>
            <a:endParaRPr lang="en-US" dirty="0" smtClean="0"/>
          </a:p>
          <a:p>
            <a:r>
              <a:rPr lang="en-US" dirty="0" smtClean="0"/>
              <a:t>Ability to save settings to “property bag”</a:t>
            </a:r>
          </a:p>
          <a:p>
            <a:pPr lvl="1"/>
            <a:r>
              <a:rPr lang="en-US" dirty="0" smtClean="0"/>
              <a:t>Property bag values saved with the app in the document</a:t>
            </a:r>
          </a:p>
          <a:p>
            <a:pPr lvl="1"/>
            <a:r>
              <a:rPr lang="en-US" dirty="0" smtClean="0"/>
              <a:t>With Mail Apps for Office property bag values save within Exchange</a:t>
            </a:r>
            <a:endParaRPr lang="en-US" dirty="0"/>
          </a:p>
        </p:txBody>
      </p:sp>
    </p:spTree>
    <p:extLst>
      <p:ext uri="{BB962C8B-B14F-4D97-AF65-F5344CB8AC3E}">
        <p14:creationId xmlns:p14="http://schemas.microsoft.com/office/powerpoint/2010/main" val="3109321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Added by Visual Studio</a:t>
            </a:r>
            <a:endParaRPr lang="en-US" dirty="0"/>
          </a:p>
        </p:txBody>
      </p:sp>
      <p:pic>
        <p:nvPicPr>
          <p:cNvPr id="4" name="Picture 3"/>
          <p:cNvPicPr>
            <a:picLocks noChangeAspect="1"/>
          </p:cNvPicPr>
          <p:nvPr/>
        </p:nvPicPr>
        <p:blipFill>
          <a:blip r:embed="rId3"/>
          <a:stretch>
            <a:fillRect/>
          </a:stretch>
        </p:blipFill>
        <p:spPr>
          <a:xfrm>
            <a:off x="2858110" y="1197585"/>
            <a:ext cx="5886450" cy="5400675"/>
          </a:xfrm>
          <a:prstGeom prst="rect">
            <a:avLst/>
          </a:prstGeom>
          <a:ln>
            <a:solidFill>
              <a:schemeClr val="bg1">
                <a:lumMod val="50000"/>
              </a:schemeClr>
            </a:solidFill>
          </a:ln>
        </p:spPr>
      </p:pic>
    </p:spTree>
    <p:extLst>
      <p:ext uri="{BB962C8B-B14F-4D97-AF65-F5344CB8AC3E}">
        <p14:creationId xmlns:p14="http://schemas.microsoft.com/office/powerpoint/2010/main" val="196685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Test/Debug the Apps for Office using {F5}</a:t>
            </a:r>
            <a:endParaRPr lang="en-US" sz="4800" dirty="0"/>
          </a:p>
        </p:txBody>
      </p:sp>
      <p:sp>
        <p:nvSpPr>
          <p:cNvPr id="2" name="Text Placeholder 1"/>
          <p:cNvSpPr>
            <a:spLocks noGrp="1"/>
          </p:cNvSpPr>
          <p:nvPr>
            <p:ph type="body" sz="quarter" idx="10"/>
          </p:nvPr>
        </p:nvSpPr>
        <p:spPr/>
        <p:txBody>
          <a:bodyPr/>
          <a:lstStyle/>
          <a:p>
            <a:r>
              <a:rPr lang="en-US" dirty="0" smtClean="0"/>
              <a:t>When you press the {F5} key…</a:t>
            </a:r>
          </a:p>
          <a:p>
            <a:pPr lvl="1"/>
            <a:r>
              <a:rPr lang="en-US" dirty="0" smtClean="0"/>
              <a:t>Visual Studio builds the app package and temporarily registers it</a:t>
            </a:r>
          </a:p>
          <a:p>
            <a:pPr lvl="1"/>
            <a:r>
              <a:rPr lang="en-US" dirty="0" smtClean="0"/>
              <a:t>Visual Studio starts Microsoft Word and adds the app to new Word document</a:t>
            </a:r>
          </a:p>
          <a:p>
            <a:pPr lvl="1"/>
            <a:endParaRPr lang="en-US" dirty="0" smtClean="0"/>
          </a:p>
          <a:p>
            <a:pPr lvl="1"/>
            <a:endParaRPr lang="en-US" dirty="0"/>
          </a:p>
        </p:txBody>
      </p:sp>
      <p:pic>
        <p:nvPicPr>
          <p:cNvPr id="5" name="Picture 4"/>
          <p:cNvPicPr>
            <a:picLocks noChangeAspect="1"/>
          </p:cNvPicPr>
          <p:nvPr/>
        </p:nvPicPr>
        <p:blipFill>
          <a:blip r:embed="rId3"/>
          <a:stretch>
            <a:fillRect/>
          </a:stretch>
        </p:blipFill>
        <p:spPr>
          <a:xfrm>
            <a:off x="1200759" y="2959191"/>
            <a:ext cx="5176594" cy="3684319"/>
          </a:xfrm>
          <a:prstGeom prst="rect">
            <a:avLst/>
          </a:prstGeom>
          <a:ln>
            <a:solidFill>
              <a:schemeClr val="bg1">
                <a:lumMod val="50000"/>
              </a:schemeClr>
            </a:solidFill>
          </a:ln>
        </p:spPr>
      </p:pic>
    </p:spTree>
    <p:extLst>
      <p:ext uri="{BB962C8B-B14F-4D97-AF65-F5344CB8AC3E}">
        <p14:creationId xmlns:p14="http://schemas.microsoft.com/office/powerpoint/2010/main" val="206579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App for Office Targeting Microsoft Word</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78894094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and Writing </a:t>
            </a:r>
            <a:r>
              <a:rPr lang="en-US" dirty="0" smtClean="0"/>
              <a:t/>
            </a:r>
            <a:br>
              <a:rPr lang="en-US" dirty="0" smtClean="0"/>
            </a:br>
            <a:r>
              <a:rPr lang="en-US" dirty="0" smtClean="0"/>
              <a:t>with </a:t>
            </a:r>
            <a:r>
              <a:rPr lang="en-US" dirty="0"/>
              <a:t>Documents</a:t>
            </a:r>
          </a:p>
        </p:txBody>
      </p:sp>
    </p:spTree>
    <p:extLst>
      <p:ext uri="{BB962C8B-B14F-4D97-AF65-F5344CB8AC3E}">
        <p14:creationId xmlns:p14="http://schemas.microsoft.com/office/powerpoint/2010/main" val="208029294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08892" y="1342292"/>
            <a:ext cx="10859233" cy="1975926"/>
          </a:xfrm>
        </p:spPr>
        <p:txBody>
          <a:bodyPr/>
          <a:lstStyle/>
          <a:p>
            <a:pPr lvl="1"/>
            <a:r>
              <a:rPr lang="en-US" dirty="0" smtClean="0"/>
              <a:t>see more at </a:t>
            </a:r>
            <a:r>
              <a:rPr lang="en-US" sz="1800" b="1" dirty="0" smtClean="0">
                <a:hlinkClick r:id="rId2"/>
              </a:rPr>
              <a:t>http</a:t>
            </a:r>
            <a:r>
              <a:rPr lang="en-US" sz="1800" b="1" dirty="0">
                <a:hlinkClick r:id="rId2"/>
              </a:rPr>
              <a:t>://msdn.microsoft.com/en-us/library/office/fp142185(v=office.1501401).</a:t>
            </a:r>
            <a:r>
              <a:rPr lang="en-US" sz="1800" b="1" dirty="0" smtClean="0">
                <a:hlinkClick r:id="rId2"/>
              </a:rPr>
              <a:t>aspx</a:t>
            </a:r>
            <a:endParaRPr lang="en-US" sz="1800" b="1" dirty="0" smtClean="0"/>
          </a:p>
          <a:p>
            <a:pPr lvl="1"/>
            <a:endParaRPr lang="en-US" b="1" dirty="0"/>
          </a:p>
        </p:txBody>
      </p:sp>
      <p:sp>
        <p:nvSpPr>
          <p:cNvPr id="5" name="Title 4"/>
          <p:cNvSpPr>
            <a:spLocks noGrp="1"/>
          </p:cNvSpPr>
          <p:nvPr>
            <p:ph type="title"/>
          </p:nvPr>
        </p:nvSpPr>
        <p:spPr/>
        <p:txBody>
          <a:bodyPr/>
          <a:lstStyle/>
          <a:p>
            <a:r>
              <a:rPr lang="en-US" dirty="0" smtClean="0"/>
              <a:t>JavaScript API for Word Apps (v 1.1)</a:t>
            </a:r>
            <a:endParaRPr lang="en-US" dirty="0"/>
          </a:p>
        </p:txBody>
      </p:sp>
      <p:pic>
        <p:nvPicPr>
          <p:cNvPr id="6" name="Picture 5"/>
          <p:cNvPicPr>
            <a:picLocks noChangeAspect="1"/>
          </p:cNvPicPr>
          <p:nvPr/>
        </p:nvPicPr>
        <p:blipFill>
          <a:blip r:embed="rId3"/>
          <a:stretch>
            <a:fillRect/>
          </a:stretch>
        </p:blipFill>
        <p:spPr>
          <a:xfrm>
            <a:off x="808892" y="1798462"/>
            <a:ext cx="11043139" cy="4954031"/>
          </a:xfrm>
          <a:prstGeom prst="rect">
            <a:avLst/>
          </a:prstGeom>
          <a:ln>
            <a:solidFill>
              <a:schemeClr val="bg1">
                <a:lumMod val="50000"/>
              </a:schemeClr>
            </a:solidFill>
          </a:ln>
        </p:spPr>
      </p:pic>
    </p:spTree>
    <p:extLst>
      <p:ext uri="{BB962C8B-B14F-4D97-AF65-F5344CB8AC3E}">
        <p14:creationId xmlns:p14="http://schemas.microsoft.com/office/powerpoint/2010/main" val="57460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3446611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1962155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401784814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Writing Content To the Selected Region of a Word doc</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7263231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Apps for Office in Word</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a:t>
            </a:r>
            <a:r>
              <a:rPr lang="en-US" dirty="0" smtClean="0"/>
              <a:t>Bindings</a:t>
            </a:r>
            <a:endParaRPr lang="en-US" dirty="0"/>
          </a:p>
        </p:txBody>
      </p:sp>
    </p:spTree>
    <p:extLst>
      <p:ext uri="{BB962C8B-B14F-4D97-AF65-F5344CB8AC3E}">
        <p14:creationId xmlns:p14="http://schemas.microsoft.com/office/powerpoint/2010/main" val="251993117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App Bindings using Word Content Controls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4445494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in App for Office with Word</a:t>
            </a:r>
            <a:endParaRPr lang="en-US" dirty="0"/>
          </a:p>
        </p:txBody>
      </p:sp>
      <p:sp>
        <p:nvSpPr>
          <p:cNvPr id="3" name="Text Placeholder 2"/>
          <p:cNvSpPr>
            <a:spLocks noGrp="1"/>
          </p:cNvSpPr>
          <p:nvPr>
            <p:ph type="body" sz="quarter" idx="10"/>
          </p:nvPr>
        </p:nvSpPr>
        <p:spPr/>
        <p:txBody>
          <a:bodyPr/>
          <a:lstStyle/>
          <a:p>
            <a:r>
              <a:rPr lang="en-US" dirty="0" smtClean="0"/>
              <a:t>Word supports data binding to content in document</a:t>
            </a:r>
          </a:p>
          <a:p>
            <a:pPr lvl="1">
              <a:lnSpc>
                <a:spcPct val="150000"/>
              </a:lnSpc>
            </a:pPr>
            <a:r>
              <a:rPr lang="en-US" dirty="0" smtClean="0"/>
              <a:t>Word currently only supports binding with Rich Text content control</a:t>
            </a:r>
          </a:p>
          <a:p>
            <a:pPr lvl="1">
              <a:lnSpc>
                <a:spcPct val="150000"/>
              </a:lnSpc>
            </a:pPr>
            <a:r>
              <a:rPr lang="en-US" dirty="0" smtClean="0"/>
              <a:t>Bindings created using content control Title which serves as ID</a:t>
            </a:r>
          </a:p>
          <a:p>
            <a:pPr lvl="1">
              <a:lnSpc>
                <a:spcPct val="150000"/>
              </a:lnSpc>
            </a:pPr>
            <a:r>
              <a:rPr lang="en-US" dirty="0" smtClean="0"/>
              <a:t>You can read and write bound content regardless of where selected region is</a:t>
            </a:r>
          </a:p>
          <a:p>
            <a:pPr lvl="1">
              <a:lnSpc>
                <a:spcPct val="150000"/>
              </a:lnSpc>
            </a:pPr>
            <a:r>
              <a:rPr lang="en-US" dirty="0" smtClean="0"/>
              <a:t>You can register event handlers to fire when user updates bound content</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898807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Adding Content Controls</a:t>
            </a:r>
            <a:endParaRPr lang="en-US" dirty="0"/>
          </a:p>
        </p:txBody>
      </p:sp>
      <p:sp>
        <p:nvSpPr>
          <p:cNvPr id="6" name="Text Placeholder 5"/>
          <p:cNvSpPr>
            <a:spLocks noGrp="1"/>
          </p:cNvSpPr>
          <p:nvPr>
            <p:ph type="body" sz="quarter" idx="10"/>
          </p:nvPr>
        </p:nvSpPr>
        <p:spPr/>
        <p:txBody>
          <a:bodyPr/>
          <a:lstStyle/>
          <a:p>
            <a:pPr lvl="1"/>
            <a:r>
              <a:rPr lang="en-US" dirty="0" smtClean="0"/>
              <a:t>Add Rich Text content control from Developer tab</a:t>
            </a:r>
          </a:p>
          <a:p>
            <a:pPr lvl="1"/>
            <a:endParaRPr lang="en-US" dirty="0"/>
          </a:p>
          <a:p>
            <a:pPr lvl="1"/>
            <a:endParaRPr lang="en-US" dirty="0" smtClean="0"/>
          </a:p>
          <a:p>
            <a:pPr lvl="1"/>
            <a:endParaRPr lang="en-US" dirty="0"/>
          </a:p>
          <a:p>
            <a:pPr lvl="1"/>
            <a:endParaRPr lang="en-US" dirty="0" smtClean="0"/>
          </a:p>
          <a:p>
            <a:pPr lvl="1"/>
            <a:r>
              <a:rPr lang="en-US" dirty="0" smtClean="0"/>
              <a:t>Modify content control Title property to assign ID for binding</a:t>
            </a:r>
            <a:endParaRPr lang="en-US" dirty="0"/>
          </a:p>
        </p:txBody>
      </p:sp>
      <p:pic>
        <p:nvPicPr>
          <p:cNvPr id="7" name="Picture 6"/>
          <p:cNvPicPr>
            <a:picLocks noChangeAspect="1"/>
          </p:cNvPicPr>
          <p:nvPr/>
        </p:nvPicPr>
        <p:blipFill>
          <a:blip r:embed="rId3"/>
          <a:stretch>
            <a:fillRect/>
          </a:stretch>
        </p:blipFill>
        <p:spPr>
          <a:xfrm>
            <a:off x="1043231" y="3868614"/>
            <a:ext cx="3956566" cy="2886442"/>
          </a:xfrm>
          <a:prstGeom prst="rect">
            <a:avLst/>
          </a:prstGeom>
          <a:ln>
            <a:solidFill>
              <a:schemeClr val="bg1">
                <a:lumMod val="50000"/>
              </a:schemeClr>
            </a:solidFill>
          </a:ln>
        </p:spPr>
      </p:pic>
      <p:pic>
        <p:nvPicPr>
          <p:cNvPr id="8" name="Picture 7"/>
          <p:cNvPicPr>
            <a:picLocks noChangeAspect="1"/>
          </p:cNvPicPr>
          <p:nvPr/>
        </p:nvPicPr>
        <p:blipFill>
          <a:blip r:embed="rId4"/>
          <a:stretch>
            <a:fillRect/>
          </a:stretch>
        </p:blipFill>
        <p:spPr>
          <a:xfrm>
            <a:off x="1043231" y="1876909"/>
            <a:ext cx="6474192" cy="1185415"/>
          </a:xfrm>
          <a:prstGeom prst="rect">
            <a:avLst/>
          </a:prstGeom>
          <a:ln>
            <a:solidFill>
              <a:schemeClr val="bg1">
                <a:lumMod val="50000"/>
              </a:schemeClr>
            </a:solidFill>
          </a:ln>
        </p:spPr>
      </p:pic>
    </p:spTree>
    <p:extLst>
      <p:ext uri="{BB962C8B-B14F-4D97-AF65-F5344CB8AC3E}">
        <p14:creationId xmlns:p14="http://schemas.microsoft.com/office/powerpoint/2010/main" val="12539262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37104618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35867257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Open XML and Content Control Refresher</a:t>
            </a:r>
          </a:p>
        </p:txBody>
      </p:sp>
      <p:sp>
        <p:nvSpPr>
          <p:cNvPr id="54" name="Content Placeholder 53"/>
          <p:cNvSpPr>
            <a:spLocks noGrp="1"/>
          </p:cNvSpPr>
          <p:nvPr>
            <p:ph type="body" sz="quarter" idx="10"/>
          </p:nvPr>
        </p:nvSpPr>
        <p:spPr/>
        <p:txBody>
          <a:bodyPr/>
          <a:lstStyle/>
          <a:p>
            <a:r>
              <a:rPr lang="en-US" sz="2399" dirty="0"/>
              <a:t>The </a:t>
            </a:r>
            <a:r>
              <a:rPr lang="en-US" sz="2399" dirty="0" err="1"/>
              <a:t>TimeSummary</a:t>
            </a:r>
            <a:r>
              <a:rPr lang="en-US" sz="2399" dirty="0"/>
              <a:t> document contains custom XML document</a:t>
            </a:r>
          </a:p>
          <a:p>
            <a:pPr lvl="1"/>
            <a:r>
              <a:rPr lang="en-US" sz="1999" dirty="0"/>
              <a:t>Inner XML document contains elements bound to Word Content Controls</a:t>
            </a:r>
          </a:p>
          <a:p>
            <a:pPr lvl="1"/>
            <a:r>
              <a:rPr lang="en-US" sz="1999" dirty="0"/>
              <a:t>Custom XML document can be modified/updated by your app</a:t>
            </a:r>
          </a:p>
          <a:p>
            <a:pPr lvl="1"/>
            <a:r>
              <a:rPr lang="en-US" sz="1999" dirty="0"/>
              <a:t>Custom XML document can be modified by user input</a:t>
            </a:r>
          </a:p>
          <a:p>
            <a:endParaRPr lang="en-US" sz="2399" dirty="0"/>
          </a:p>
        </p:txBody>
      </p:sp>
      <p:sp>
        <p:nvSpPr>
          <p:cNvPr id="32" name="Rounded Rectangle 31"/>
          <p:cNvSpPr/>
          <p:nvPr/>
        </p:nvSpPr>
        <p:spPr bwMode="auto">
          <a:xfrm>
            <a:off x="5834132" y="3018220"/>
            <a:ext cx="1894318" cy="3093740"/>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latin typeface="Segoe Condensed" pitchFamily="34" charset="0"/>
            </a:endParaRPr>
          </a:p>
        </p:txBody>
      </p:sp>
      <p:sp>
        <p:nvSpPr>
          <p:cNvPr id="36" name="Rectangle 35"/>
          <p:cNvSpPr/>
          <p:nvPr/>
        </p:nvSpPr>
        <p:spPr bwMode="auto">
          <a:xfrm>
            <a:off x="6803753" y="425686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word</a:t>
            </a:r>
          </a:p>
        </p:txBody>
      </p:sp>
      <p:sp>
        <p:nvSpPr>
          <p:cNvPr id="37" name="Rectangle 36"/>
          <p:cNvSpPr/>
          <p:nvPr/>
        </p:nvSpPr>
        <p:spPr bwMode="auto">
          <a:xfrm>
            <a:off x="5957539"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_</a:t>
            </a:r>
            <a:r>
              <a:rPr lang="en-US" sz="800" b="1" dirty="0" err="1">
                <a:solidFill>
                  <a:schemeClr val="bg1"/>
                </a:solidFill>
                <a:ea typeface="Segoe UI" pitchFamily="34" charset="0"/>
                <a:cs typeface="Segoe UI" pitchFamily="34" charset="0"/>
              </a:rPr>
              <a:t>rels</a:t>
            </a:r>
            <a:endParaRPr lang="en-US" sz="800" b="1" dirty="0">
              <a:solidFill>
                <a:schemeClr val="bg1"/>
              </a:solidFill>
              <a:ea typeface="Segoe UI" pitchFamily="34" charset="0"/>
              <a:cs typeface="Segoe UI" pitchFamily="34" charset="0"/>
            </a:endParaRPr>
          </a:p>
        </p:txBody>
      </p:sp>
      <p:sp>
        <p:nvSpPr>
          <p:cNvPr id="38" name="Rectangle 37"/>
          <p:cNvSpPr/>
          <p:nvPr/>
        </p:nvSpPr>
        <p:spPr bwMode="auto">
          <a:xfrm>
            <a:off x="6803753"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customXml</a:t>
            </a:r>
            <a:endParaRPr lang="en-US" sz="800" b="1" dirty="0">
              <a:solidFill>
                <a:schemeClr val="bg1"/>
              </a:solidFill>
              <a:ea typeface="Segoe UI" pitchFamily="34" charset="0"/>
              <a:cs typeface="Segoe UI" pitchFamily="34" charset="0"/>
            </a:endParaRPr>
          </a:p>
        </p:txBody>
      </p:sp>
      <p:sp>
        <p:nvSpPr>
          <p:cNvPr id="39" name="Rectangle 38"/>
          <p:cNvSpPr/>
          <p:nvPr/>
        </p:nvSpPr>
        <p:spPr bwMode="auto">
          <a:xfrm>
            <a:off x="5957539" y="4256864"/>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docProps</a:t>
            </a:r>
            <a:endParaRPr lang="en-US" sz="800" b="1" dirty="0">
              <a:solidFill>
                <a:schemeClr val="bg1"/>
              </a:solidFill>
              <a:ea typeface="Segoe UI" pitchFamily="34" charset="0"/>
              <a:cs typeface="Segoe UI" pitchFamily="34" charset="0"/>
            </a:endParaRPr>
          </a:p>
        </p:txBody>
      </p:sp>
      <p:sp>
        <p:nvSpPr>
          <p:cNvPr id="41" name="Rectangle 40"/>
          <p:cNvSpPr/>
          <p:nvPr/>
        </p:nvSpPr>
        <p:spPr bwMode="auto">
          <a:xfrm>
            <a:off x="6803753" y="5112432"/>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endParaRPr lang="en-US" sz="800" b="1" dirty="0" err="1">
              <a:solidFill>
                <a:schemeClr val="bg1"/>
              </a:solidFill>
              <a:ea typeface="Segoe UI" pitchFamily="34" charset="0"/>
              <a:cs typeface="Segoe UI" pitchFamily="34" charset="0"/>
            </a:endParaRPr>
          </a:p>
        </p:txBody>
      </p:sp>
      <p:sp>
        <p:nvSpPr>
          <p:cNvPr id="42" name="Rectangle 41"/>
          <p:cNvSpPr/>
          <p:nvPr/>
        </p:nvSpPr>
        <p:spPr bwMode="auto">
          <a:xfrm>
            <a:off x="5957539" y="511243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Content Types</a:t>
            </a:r>
          </a:p>
        </p:txBody>
      </p:sp>
      <p:sp>
        <p:nvSpPr>
          <p:cNvPr id="44" name="Rectangle 43"/>
          <p:cNvSpPr/>
          <p:nvPr/>
        </p:nvSpPr>
        <p:spPr bwMode="auto">
          <a:xfrm>
            <a:off x="5814349" y="3018221"/>
            <a:ext cx="1950034" cy="3065137"/>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45" name="TextBox 44"/>
          <p:cNvSpPr txBox="1"/>
          <p:nvPr/>
        </p:nvSpPr>
        <p:spPr>
          <a:xfrm>
            <a:off x="6154575" y="3129679"/>
            <a:ext cx="1362197" cy="184618"/>
          </a:xfrm>
          <a:prstGeom prst="rect">
            <a:avLst/>
          </a:prstGeom>
          <a:noFill/>
        </p:spPr>
        <p:txBody>
          <a:bodyPr wrap="none" lIns="0" tIns="0" rIns="0" bIns="0" rtlCol="0">
            <a:spAutoFit/>
          </a:bodyPr>
          <a:lstStyle/>
          <a:p>
            <a:r>
              <a:rPr lang="en-US" sz="1200" b="1" dirty="0">
                <a:solidFill>
                  <a:schemeClr val="bg1"/>
                </a:solidFill>
              </a:rPr>
              <a:t>Word file structure</a:t>
            </a:r>
          </a:p>
        </p:txBody>
      </p:sp>
      <p:pic>
        <p:nvPicPr>
          <p:cNvPr id="46" name="Picture 3" descr="\\MAGNUM\Projects\Microsoft\Cloud Power FY12\Design\ICONS_PNG\Document.png"/>
          <p:cNvPicPr>
            <a:picLocks noChangeAspect="1" noChangeArrowheads="1"/>
          </p:cNvPicPr>
          <p:nvPr/>
        </p:nvPicPr>
        <p:blipFill>
          <a:blip r:embed="rId3" cstate="print">
            <a:lum bright="100000"/>
          </a:blip>
          <a:stretch>
            <a:fillRect/>
          </a:stretch>
        </p:blipFill>
        <p:spPr bwMode="auto">
          <a:xfrm>
            <a:off x="6180401" y="5255521"/>
            <a:ext cx="390006" cy="390108"/>
          </a:xfrm>
          <a:prstGeom prst="rect">
            <a:avLst/>
          </a:prstGeom>
          <a:noFill/>
        </p:spPr>
      </p:pic>
      <p:pic>
        <p:nvPicPr>
          <p:cNvPr id="47" name="Picture 46" descr="C:\Users\mitchellg\Desktop\Folder.png"/>
          <p:cNvPicPr>
            <a:picLocks noChangeAspect="1" noChangeArrowheads="1"/>
          </p:cNvPicPr>
          <p:nvPr/>
        </p:nvPicPr>
        <p:blipFill>
          <a:blip r:embed="rId4" cstate="print">
            <a:lum bright="100000"/>
          </a:blip>
          <a:srcRect/>
          <a:stretch>
            <a:fillRect/>
          </a:stretch>
        </p:blipFill>
        <p:spPr bwMode="auto">
          <a:xfrm>
            <a:off x="6152542" y="4411464"/>
            <a:ext cx="445722" cy="445838"/>
          </a:xfrm>
          <a:prstGeom prst="rect">
            <a:avLst/>
          </a:prstGeom>
          <a:noFill/>
        </p:spPr>
      </p:pic>
      <p:pic>
        <p:nvPicPr>
          <p:cNvPr id="48" name="Picture 47" descr="C:\Users\mitchellg\Desktop\Folder.png"/>
          <p:cNvPicPr>
            <a:picLocks noChangeAspect="1" noChangeArrowheads="1"/>
          </p:cNvPicPr>
          <p:nvPr/>
        </p:nvPicPr>
        <p:blipFill>
          <a:blip r:embed="rId4" cstate="print">
            <a:lum bright="100000"/>
          </a:blip>
          <a:srcRect/>
          <a:stretch>
            <a:fillRect/>
          </a:stretch>
        </p:blipFill>
        <p:spPr bwMode="auto">
          <a:xfrm>
            <a:off x="6152542" y="3586565"/>
            <a:ext cx="445722" cy="445838"/>
          </a:xfrm>
          <a:prstGeom prst="rect">
            <a:avLst/>
          </a:prstGeom>
          <a:noFill/>
        </p:spPr>
      </p:pic>
      <p:pic>
        <p:nvPicPr>
          <p:cNvPr id="49" name="Picture 48" descr="C:\Users\mitchellg\Desktop\Folder.png"/>
          <p:cNvPicPr>
            <a:picLocks noChangeAspect="1" noChangeArrowheads="1"/>
          </p:cNvPicPr>
          <p:nvPr/>
        </p:nvPicPr>
        <p:blipFill>
          <a:blip r:embed="rId4" cstate="print">
            <a:lum bright="100000"/>
          </a:blip>
          <a:srcRect/>
          <a:stretch>
            <a:fillRect/>
          </a:stretch>
        </p:blipFill>
        <p:spPr bwMode="auto">
          <a:xfrm>
            <a:off x="6982047" y="3586565"/>
            <a:ext cx="445722" cy="445838"/>
          </a:xfrm>
          <a:prstGeom prst="rect">
            <a:avLst/>
          </a:prstGeom>
          <a:noFill/>
        </p:spPr>
      </p:pic>
      <p:pic>
        <p:nvPicPr>
          <p:cNvPr id="50" name="Picture 49" descr="C:\Users\mitchellg\Desktop\Folder.png"/>
          <p:cNvPicPr>
            <a:picLocks noChangeAspect="1" noChangeArrowheads="1"/>
          </p:cNvPicPr>
          <p:nvPr/>
        </p:nvPicPr>
        <p:blipFill>
          <a:blip r:embed="rId4" cstate="print">
            <a:lum bright="100000"/>
          </a:blip>
          <a:srcRect/>
          <a:stretch>
            <a:fillRect/>
          </a:stretch>
        </p:blipFill>
        <p:spPr bwMode="auto">
          <a:xfrm>
            <a:off x="6960413" y="4411464"/>
            <a:ext cx="445722" cy="445838"/>
          </a:xfrm>
          <a:prstGeom prst="rect">
            <a:avLst/>
          </a:prstGeom>
          <a:noFill/>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92" y="2925407"/>
            <a:ext cx="4414529" cy="3279364"/>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4434" y="3395143"/>
            <a:ext cx="3122944" cy="2499005"/>
          </a:xfrm>
          <a:prstGeom prst="rect">
            <a:avLst/>
          </a:prstGeom>
        </p:spPr>
      </p:pic>
      <p:sp>
        <p:nvSpPr>
          <p:cNvPr id="25" name="Right Brace 24"/>
          <p:cNvSpPr/>
          <p:nvPr/>
        </p:nvSpPr>
        <p:spPr>
          <a:xfrm>
            <a:off x="5454328" y="2925407"/>
            <a:ext cx="334292" cy="3279364"/>
          </a:xfrm>
          <a:prstGeom prst="rightBrace">
            <a:avLst>
              <a:gd name="adj1" fmla="val 11164"/>
              <a:gd name="adj2" fmla="val 49763"/>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26" name="Left Brace 25"/>
          <p:cNvSpPr/>
          <p:nvPr/>
        </p:nvSpPr>
        <p:spPr>
          <a:xfrm>
            <a:off x="7764383" y="3311671"/>
            <a:ext cx="357224" cy="2639631"/>
          </a:xfrm>
          <a:prstGeom prst="leftBrace">
            <a:avLst>
              <a:gd name="adj1" fmla="val 8333"/>
              <a:gd name="adj2" fmla="val 17846"/>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3" name="Rectangle 2"/>
          <p:cNvSpPr/>
          <p:nvPr/>
        </p:nvSpPr>
        <p:spPr bwMode="auto">
          <a:xfrm>
            <a:off x="1498545" y="5210327"/>
            <a:ext cx="3209199" cy="390108"/>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solidFill>
                <a:srgbClr val="C00000"/>
              </a:solidFill>
            </a:endParaRPr>
          </a:p>
        </p:txBody>
      </p:sp>
      <p:sp>
        <p:nvSpPr>
          <p:cNvPr id="29" name="Rectangle 28"/>
          <p:cNvSpPr/>
          <p:nvPr/>
        </p:nvSpPr>
        <p:spPr bwMode="auto">
          <a:xfrm>
            <a:off x="1792719" y="3761354"/>
            <a:ext cx="445722"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0" name="Rectangle 29"/>
          <p:cNvSpPr/>
          <p:nvPr/>
        </p:nvSpPr>
        <p:spPr bwMode="auto">
          <a:xfrm>
            <a:off x="1832835" y="3959752"/>
            <a:ext cx="1002875"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1" name="Rectangle 30"/>
          <p:cNvSpPr/>
          <p:nvPr/>
        </p:nvSpPr>
        <p:spPr bwMode="auto">
          <a:xfrm>
            <a:off x="8233037" y="3622929"/>
            <a:ext cx="2907903" cy="2022702"/>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3" name="TextBox 4"/>
          <p:cNvSpPr txBox="1">
            <a:spLocks noChangeArrowheads="1"/>
          </p:cNvSpPr>
          <p:nvPr/>
        </p:nvSpPr>
        <p:spPr bwMode="auto">
          <a:xfrm>
            <a:off x="3225718" y="3741714"/>
            <a:ext cx="1727173" cy="404528"/>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nSpc>
                <a:spcPct val="90000"/>
              </a:lnSpc>
              <a:spcBef>
                <a:spcPct val="20000"/>
              </a:spcBef>
              <a:buClr>
                <a:srgbClr val="F69F1E"/>
              </a:buClr>
              <a:buSzPct val="90000"/>
            </a:pPr>
            <a:r>
              <a:rPr lang="da-DK" sz="1050" dirty="0">
                <a:solidFill>
                  <a:srgbClr val="C00000"/>
                </a:solidFill>
              </a:rPr>
              <a:t>Content Controls mapped to custom XML part</a:t>
            </a:r>
            <a:endParaRPr lang="en-US" sz="1050" dirty="0">
              <a:solidFill>
                <a:srgbClr val="C00000"/>
              </a:solidFill>
            </a:endParaRPr>
          </a:p>
        </p:txBody>
      </p:sp>
      <p:cxnSp>
        <p:nvCxnSpPr>
          <p:cNvPr id="34" name="Straight Arrow Connector 33"/>
          <p:cNvCxnSpPr>
            <a:stCxn id="33" idx="1"/>
          </p:cNvCxnSpPr>
          <p:nvPr/>
        </p:nvCxnSpPr>
        <p:spPr>
          <a:xfrm flipH="1" flipV="1">
            <a:off x="2334275" y="3828133"/>
            <a:ext cx="891443" cy="115844"/>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1"/>
          </p:cNvCxnSpPr>
          <p:nvPr/>
        </p:nvCxnSpPr>
        <p:spPr>
          <a:xfrm flipH="1">
            <a:off x="2947141" y="3943977"/>
            <a:ext cx="278575" cy="8743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1"/>
          </p:cNvCxnSpPr>
          <p:nvPr/>
        </p:nvCxnSpPr>
        <p:spPr>
          <a:xfrm>
            <a:off x="3225718" y="3943977"/>
            <a:ext cx="1" cy="113384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3" idx="3"/>
            <a:endCxn id="31" idx="1"/>
          </p:cNvCxnSpPr>
          <p:nvPr/>
        </p:nvCxnSpPr>
        <p:spPr>
          <a:xfrm>
            <a:off x="4952889" y="3943977"/>
            <a:ext cx="3280148" cy="690302"/>
          </a:xfrm>
          <a:prstGeom prst="straightConnector1">
            <a:avLst/>
          </a:prstGeom>
          <a:ln w="57150">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04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31"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Packaging and Deployment</a:t>
            </a:r>
          </a:p>
        </p:txBody>
      </p:sp>
    </p:spTree>
    <p:extLst>
      <p:ext uri="{BB962C8B-B14F-4D97-AF65-F5344CB8AC3E}">
        <p14:creationId xmlns:p14="http://schemas.microsoft.com/office/powerpoint/2010/main" val="16069350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 for Office Deployment</a:t>
            </a:r>
            <a:endParaRPr lang="en-US" dirty="0"/>
          </a:p>
        </p:txBody>
      </p:sp>
      <p:sp>
        <p:nvSpPr>
          <p:cNvPr id="3" name="Content Placeholder 2"/>
          <p:cNvSpPr>
            <a:spLocks noGrp="1"/>
          </p:cNvSpPr>
          <p:nvPr>
            <p:ph type="body" sz="quarter" idx="10"/>
          </p:nvPr>
        </p:nvSpPr>
        <p:spPr/>
        <p:txBody>
          <a:bodyPr/>
          <a:lstStyle/>
          <a:p>
            <a:r>
              <a:rPr lang="en-US" dirty="0" smtClean="0"/>
              <a:t>Steps</a:t>
            </a:r>
          </a:p>
          <a:p>
            <a:pPr lvl="1"/>
            <a:r>
              <a:rPr lang="en-US" dirty="0" smtClean="0"/>
              <a:t>Deploy the remote web to Windows Azure or to other web server</a:t>
            </a:r>
          </a:p>
          <a:p>
            <a:pPr lvl="1"/>
            <a:r>
              <a:rPr lang="en-US" dirty="0" smtClean="0"/>
              <a:t>Build app package which must include HTTPS URL of remote web</a:t>
            </a:r>
          </a:p>
          <a:p>
            <a:pPr lvl="1"/>
            <a:r>
              <a:rPr lang="en-US" dirty="0" smtClean="0"/>
              <a:t>Upload app package to app catalog</a:t>
            </a:r>
          </a:p>
          <a:p>
            <a:pPr lvl="1"/>
            <a:endParaRPr lang="en-US" dirty="0" smtClean="0"/>
          </a:p>
          <a:p>
            <a:r>
              <a:rPr lang="en-US" dirty="0" smtClean="0"/>
              <a:t>Choosing An App Catalog</a:t>
            </a:r>
          </a:p>
          <a:p>
            <a:pPr lvl="1"/>
            <a:r>
              <a:rPr lang="en-US" dirty="0" smtClean="0"/>
              <a:t>SharePoint App Catalog is preferred because it offers several advantages</a:t>
            </a:r>
          </a:p>
          <a:p>
            <a:pPr lvl="1"/>
            <a:r>
              <a:rPr lang="en-US" dirty="0" smtClean="0"/>
              <a:t>File </a:t>
            </a:r>
            <a:r>
              <a:rPr lang="en-US" dirty="0"/>
              <a:t>Share App </a:t>
            </a:r>
            <a:r>
              <a:rPr lang="en-US" dirty="0" smtClean="0"/>
              <a:t>Catalog deployment is a simpler, less-powerful option</a:t>
            </a:r>
          </a:p>
        </p:txBody>
      </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App Catalog</a:t>
            </a:r>
            <a:endParaRPr lang="en-US" dirty="0"/>
          </a:p>
        </p:txBody>
      </p:sp>
      <p:sp>
        <p:nvSpPr>
          <p:cNvPr id="5" name="Content Placeholder 4"/>
          <p:cNvSpPr>
            <a:spLocks noGrp="1"/>
          </p:cNvSpPr>
          <p:nvPr>
            <p:ph type="body" sz="quarter" idx="10"/>
          </p:nvPr>
        </p:nvSpPr>
        <p:spPr/>
        <p:txBody>
          <a:bodyPr/>
          <a:lstStyle/>
          <a:p>
            <a:r>
              <a:rPr lang="en-US" dirty="0" smtClean="0"/>
              <a:t>Designed for private corporate networks</a:t>
            </a:r>
          </a:p>
          <a:p>
            <a:pPr lvl="1"/>
            <a:r>
              <a:rPr lang="en-US" dirty="0" smtClean="0"/>
              <a:t>Provides users with catalog of pre-screened and pre-approved apps</a:t>
            </a:r>
          </a:p>
          <a:p>
            <a:pPr lvl="1"/>
            <a:r>
              <a:rPr lang="en-US" dirty="0" smtClean="0"/>
              <a:t>Often used to deploy apps developed in-house of by 3</a:t>
            </a:r>
            <a:r>
              <a:rPr lang="en-US" baseline="30000" dirty="0" smtClean="0"/>
              <a:t>rd</a:t>
            </a:r>
            <a:r>
              <a:rPr lang="en-US" dirty="0" smtClean="0"/>
              <a:t> party ISV</a:t>
            </a:r>
          </a:p>
          <a:p>
            <a:pPr lvl="1"/>
            <a:r>
              <a:rPr lang="en-US" dirty="0" smtClean="0"/>
              <a:t>Supports document-based apps (</a:t>
            </a:r>
            <a:r>
              <a:rPr lang="en-US" i="1" dirty="0" smtClean="0"/>
              <a:t>i.e. Task </a:t>
            </a:r>
            <a:r>
              <a:rPr lang="en-US" i="1" dirty="0"/>
              <a:t>pane </a:t>
            </a:r>
            <a:r>
              <a:rPr lang="en-US" i="1" dirty="0" smtClean="0"/>
              <a:t>apps and Content apps</a:t>
            </a:r>
            <a:r>
              <a:rPr lang="en-US" dirty="0" smtClean="0"/>
              <a:t>)</a:t>
            </a:r>
            <a:endParaRPr lang="en-US" dirty="0"/>
          </a:p>
          <a:p>
            <a:endParaRPr lang="en-US" dirty="0" smtClean="0"/>
          </a:p>
          <a:p>
            <a:r>
              <a:rPr lang="en-US" dirty="0" smtClean="0"/>
              <a:t>SharePoint App Catalog hosted using Site Collection</a:t>
            </a:r>
          </a:p>
          <a:p>
            <a:pPr lvl="1"/>
            <a:r>
              <a:rPr lang="en-US" dirty="0" smtClean="0"/>
              <a:t>Actual catalog is document </a:t>
            </a:r>
            <a:r>
              <a:rPr lang="en-US" dirty="0"/>
              <a:t>library </a:t>
            </a:r>
            <a:r>
              <a:rPr lang="en-US" dirty="0" smtClean="0"/>
              <a:t>containing app manifests</a:t>
            </a:r>
            <a:endParaRPr lang="en-US" dirty="0"/>
          </a:p>
          <a:p>
            <a:pPr lvl="1"/>
            <a:r>
              <a:rPr lang="en-US" dirty="0" smtClean="0"/>
              <a:t>Administrator </a:t>
            </a:r>
            <a:r>
              <a:rPr lang="en-US" dirty="0"/>
              <a:t>can configure </a:t>
            </a:r>
            <a:r>
              <a:rPr lang="en-US" dirty="0" smtClean="0"/>
              <a:t>app for Office </a:t>
            </a:r>
            <a:r>
              <a:rPr lang="en-US" dirty="0"/>
              <a:t>security </a:t>
            </a:r>
            <a:r>
              <a:rPr lang="en-US" dirty="0" smtClean="0"/>
              <a:t>settings</a:t>
            </a:r>
          </a:p>
        </p:txBody>
      </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Apps for </a:t>
            </a:r>
            <a:r>
              <a:rPr lang="en-US" dirty="0" smtClean="0"/>
              <a:t>Word</a:t>
            </a:r>
            <a:endParaRPr lang="en-US" dirty="0"/>
          </a:p>
          <a:p>
            <a:r>
              <a:rPr lang="en-US" dirty="0"/>
              <a:t>Developing Apps for </a:t>
            </a:r>
            <a:r>
              <a:rPr lang="en-US" dirty="0" smtClean="0"/>
              <a:t>Word</a:t>
            </a:r>
          </a:p>
          <a:p>
            <a:r>
              <a:rPr lang="en-US" dirty="0" smtClean="0"/>
              <a:t>Reading and Writing with Documents</a:t>
            </a:r>
          </a:p>
          <a:p>
            <a:r>
              <a:rPr lang="en-US" dirty="0" smtClean="0"/>
              <a:t>Document Bindings</a:t>
            </a:r>
            <a:endParaRPr lang="en-US" dirty="0"/>
          </a:p>
          <a:p>
            <a:r>
              <a:rPr lang="en-US" dirty="0"/>
              <a:t>Packaging and </a:t>
            </a:r>
            <a:r>
              <a:rPr lang="en-US" dirty="0" smtClean="0"/>
              <a:t>Deployment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Share App Catalog</a:t>
            </a:r>
            <a:endParaRPr lang="en-US" dirty="0"/>
          </a:p>
        </p:txBody>
      </p:sp>
      <p:sp>
        <p:nvSpPr>
          <p:cNvPr id="5" name="Content Placeholder 4"/>
          <p:cNvSpPr>
            <a:spLocks noGrp="1"/>
          </p:cNvSpPr>
          <p:nvPr>
            <p:ph type="body" sz="quarter" idx="10"/>
          </p:nvPr>
        </p:nvSpPr>
        <p:spPr/>
        <p:txBody>
          <a:bodyPr/>
          <a:lstStyle/>
          <a:p>
            <a:r>
              <a:rPr lang="en-US" dirty="0" smtClean="0"/>
              <a:t>Provides Simplest Means to Deploy Apps for Office</a:t>
            </a:r>
          </a:p>
          <a:p>
            <a:pPr lvl="1"/>
            <a:r>
              <a:rPr lang="en-US" dirty="0" smtClean="0"/>
              <a:t>Does not require either SharePoint or Exchange</a:t>
            </a:r>
          </a:p>
          <a:p>
            <a:pPr lvl="1"/>
            <a:r>
              <a:rPr lang="en-US" dirty="0" smtClean="0"/>
              <a:t>Apps for Office manifests copied to Windows File Share</a:t>
            </a:r>
          </a:p>
          <a:p>
            <a:pPr lvl="1"/>
            <a:r>
              <a:rPr lang="en-US" dirty="0" smtClean="0"/>
              <a:t>Office Applications configured to read file share to discover Apps for Office</a:t>
            </a:r>
          </a:p>
          <a:p>
            <a:pPr lvl="1"/>
            <a:r>
              <a:rPr lang="en-US" dirty="0" smtClean="0"/>
              <a:t>Client machine requires registry entry with file share path</a:t>
            </a:r>
            <a:endParaRPr lang="en-US" dirty="0"/>
          </a:p>
          <a:p>
            <a:endParaRPr lang="en-US" dirty="0"/>
          </a:p>
        </p:txBody>
      </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Deploying an App for Office using Windows Azure</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4665990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 to Apps for Word</a:t>
            </a:r>
          </a:p>
          <a:p>
            <a:r>
              <a:rPr lang="en-US" dirty="0"/>
              <a:t>Developing Apps for Word</a:t>
            </a:r>
          </a:p>
          <a:p>
            <a:r>
              <a:rPr lang="en-US" dirty="0"/>
              <a:t>Reading and Writing with Documents</a:t>
            </a:r>
          </a:p>
          <a:p>
            <a:r>
              <a:rPr lang="en-US" dirty="0"/>
              <a:t>Document Bindings</a:t>
            </a:r>
          </a:p>
          <a:p>
            <a:r>
              <a:rPr lang="en-US" dirty="0"/>
              <a:t>Packaging and Deployment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660913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240316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02206376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740876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App for Office?</a:t>
            </a:r>
            <a:endParaRPr lang="en-US" dirty="0"/>
          </a:p>
        </p:txBody>
      </p:sp>
      <p:sp>
        <p:nvSpPr>
          <p:cNvPr id="5" name="Content Placeholder 4"/>
          <p:cNvSpPr>
            <a:spLocks noGrp="1"/>
          </p:cNvSpPr>
          <p:nvPr>
            <p:ph type="body" sz="quarter" idx="10"/>
          </p:nvPr>
        </p:nvSpPr>
        <p:spPr/>
        <p:txBody>
          <a:bodyPr/>
          <a:lstStyle/>
          <a:p>
            <a:r>
              <a:rPr lang="en-US" dirty="0" smtClean="0"/>
              <a:t>A Web page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both Office </a:t>
            </a:r>
            <a:r>
              <a:rPr lang="en-US" dirty="0"/>
              <a:t>A</a:t>
            </a:r>
            <a:r>
              <a:rPr lang="en-US" dirty="0" smtClean="0"/>
              <a:t>pplications </a:t>
            </a:r>
            <a:r>
              <a:rPr lang="en-US" dirty="0"/>
              <a:t>and Office </a:t>
            </a:r>
            <a:r>
              <a:rPr lang="en-US" dirty="0" smtClean="0"/>
              <a:t>Web Applications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App can provided code to read/write content to/from Office documents</a:t>
            </a:r>
          </a:p>
          <a:p>
            <a:pPr lvl="1"/>
            <a:r>
              <a:rPr lang="en-US" dirty="0" smtClean="0"/>
              <a:t>App can call Web services hosted over Internet or running within local network</a:t>
            </a:r>
          </a:p>
        </p:txBody>
      </p:sp>
    </p:spTree>
    <p:extLst>
      <p:ext uri="{BB962C8B-B14F-4D97-AF65-F5344CB8AC3E}">
        <p14:creationId xmlns:p14="http://schemas.microsoft.com/office/powerpoint/2010/main" val="1319550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Designing Apps for Office - Shapes</a:t>
            </a:r>
            <a:endParaRPr lang="en-US" dirty="0"/>
          </a:p>
        </p:txBody>
      </p:sp>
      <p:sp>
        <p:nvSpPr>
          <p:cNvPr id="5" name="Content Placeholder 4"/>
          <p:cNvSpPr>
            <a:spLocks noGrp="1"/>
          </p:cNvSpPr>
          <p:nvPr>
            <p:ph type="body" sz="quarter" idx="10"/>
          </p:nvPr>
        </p:nvSpPr>
        <p:spPr/>
        <p:txBody>
          <a:bodyPr/>
          <a:lstStyle/>
          <a:p>
            <a:r>
              <a:rPr lang="en-US" dirty="0" smtClean="0"/>
              <a:t>Apps for Office come in three different shapes</a:t>
            </a:r>
          </a:p>
          <a:p>
            <a:pPr lvl="1"/>
            <a:r>
              <a:rPr lang="en-US" dirty="0" smtClean="0"/>
              <a:t>Task Pane App </a:t>
            </a:r>
            <a:r>
              <a:rPr lang="en-US" sz="2000" i="1" dirty="0" smtClean="0">
                <a:solidFill>
                  <a:schemeClr val="tx2">
                    <a:lumMod val="50000"/>
                  </a:schemeClr>
                </a:solidFill>
              </a:rPr>
              <a:t>(only shape supported by Microsoft Word)</a:t>
            </a:r>
            <a:endParaRPr lang="en-US" i="1" dirty="0" smtClean="0">
              <a:solidFill>
                <a:schemeClr val="tx2">
                  <a:lumMod val="50000"/>
                </a:schemeClr>
              </a:solidFill>
            </a:endParaRPr>
          </a:p>
          <a:p>
            <a:pPr lvl="1"/>
            <a:r>
              <a:rPr lang="en-US" dirty="0" smtClean="0"/>
              <a:t>Content App</a:t>
            </a:r>
          </a:p>
          <a:p>
            <a:pPr lvl="1"/>
            <a:r>
              <a:rPr lang="en-US" dirty="0" smtClean="0"/>
              <a:t>Mail App</a:t>
            </a: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0" name="Group 9"/>
          <p:cNvGrpSpPr/>
          <p:nvPr/>
        </p:nvGrpSpPr>
        <p:grpSpPr>
          <a:xfrm>
            <a:off x="1234228" y="3485833"/>
            <a:ext cx="9594435" cy="2442792"/>
            <a:chOff x="1163890" y="3052077"/>
            <a:chExt cx="9594435" cy="2442792"/>
          </a:xfrm>
        </p:grpSpPr>
        <p:grpSp>
          <p:nvGrpSpPr>
            <p:cNvPr id="11" name="Group 10"/>
            <p:cNvGrpSpPr/>
            <p:nvPr/>
          </p:nvGrpSpPr>
          <p:grpSpPr>
            <a:xfrm>
              <a:off x="4502991" y="3113564"/>
              <a:ext cx="2897920" cy="2381305"/>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rPr>
                  <a:t>Excel Application</a:t>
                </a:r>
                <a:endParaRPr lang="en-US" sz="1400" b="1" kern="0" dirty="0">
                  <a:solidFill>
                    <a:schemeClr val="tx1">
                      <a:lumMod val="50000"/>
                      <a:lumOff val="50000"/>
                    </a:schemeClr>
                  </a:solidFill>
                </a:endParaRPr>
              </a:p>
            </p:txBody>
          </p:sp>
        </p:grpSp>
        <p:grpSp>
          <p:nvGrpSpPr>
            <p:cNvPr id="12" name="Group 11"/>
            <p:cNvGrpSpPr/>
            <p:nvPr/>
          </p:nvGrpSpPr>
          <p:grpSpPr>
            <a:xfrm>
              <a:off x="1163890" y="3113564"/>
              <a:ext cx="2897920" cy="2381305"/>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latin typeface="Segoe UI"/>
                  </a:rPr>
                  <a:t>Word Application</a:t>
                </a:r>
                <a:endParaRPr lang="en-US" sz="1400" b="1" kern="0" dirty="0">
                  <a:solidFill>
                    <a:schemeClr val="tx1">
                      <a:lumMod val="50000"/>
                      <a:lumOff val="50000"/>
                    </a:schemeClr>
                  </a:solidFill>
                  <a:latin typeface="Segoe UI"/>
                </a:endParaRPr>
              </a:p>
            </p:txBody>
          </p:sp>
        </p:grpSp>
        <p:sp>
          <p:nvSpPr>
            <p:cNvPr id="13" name="Rectangle 12"/>
            <p:cNvSpPr/>
            <p:nvPr/>
          </p:nvSpPr>
          <p:spPr>
            <a:xfrm>
              <a:off x="1253594" y="3686551"/>
              <a:ext cx="1882896" cy="171627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7860405" y="3113563"/>
              <a:ext cx="2897920" cy="2381305"/>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rPr>
                  <a:t>Outlook Application</a:t>
                </a:r>
                <a:endParaRPr lang="en-US" sz="1400" b="1" kern="0" dirty="0">
                  <a:solidFill>
                    <a:schemeClr val="tx1">
                      <a:lumMod val="50000"/>
                      <a:lumOff val="50000"/>
                    </a:schemeClr>
                  </a:solidFill>
                </a:endParaRPr>
              </a:p>
            </p:txBody>
          </p:sp>
        </p:grpSp>
        <p:sp>
          <p:nvSpPr>
            <p:cNvPr id="15" name="Rectangle 14"/>
            <p:cNvSpPr/>
            <p:nvPr/>
          </p:nvSpPr>
          <p:spPr>
            <a:xfrm>
              <a:off x="4630974" y="3686551"/>
              <a:ext cx="2625231"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7996750" y="3686551"/>
              <a:ext cx="1196412"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400" kern="0" spc="-67" dirty="0" smtClean="0">
                  <a:solidFill>
                    <a:schemeClr val="tx2"/>
                  </a:solidFill>
                  <a:latin typeface="Segoe UI Light"/>
                  <a:ea typeface="Segoe UI" pitchFamily="34" charset="0"/>
                  <a:cs typeface="Segoe UI" pitchFamily="34" charset="0"/>
                </a:rPr>
                <a:t>Inbox</a:t>
              </a:r>
              <a:endParaRPr lang="en-US" sz="14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9306926" y="3686551"/>
              <a:ext cx="1302080"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400" kern="0" spc="-67" dirty="0" smtClean="0">
                  <a:solidFill>
                    <a:schemeClr val="tx2"/>
                  </a:solidFill>
                  <a:latin typeface="Segoe UI Light"/>
                  <a:ea typeface="Segoe UI" pitchFamily="34" charset="0"/>
                  <a:cs typeface="Segoe UI" pitchFamily="34" charset="0"/>
                </a:rPr>
                <a:t>Selected Message</a:t>
              </a:r>
              <a:endParaRPr lang="en-US" sz="14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3245742" y="3599166"/>
              <a:ext cx="827033" cy="1895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Task Pane App</a:t>
              </a:r>
              <a:endParaRPr lang="en-US" sz="1400" kern="0" spc="-67" dirty="0">
                <a:latin typeface="Segoe UI Light"/>
                <a:ea typeface="Segoe UI" pitchFamily="34" charset="0"/>
                <a:cs typeface="Segoe UI" pitchFamily="34" charset="0"/>
              </a:endParaRPr>
            </a:p>
          </p:txBody>
        </p:sp>
        <p:sp>
          <p:nvSpPr>
            <p:cNvPr id="19" name="Rectangle 18"/>
            <p:cNvSpPr/>
            <p:nvPr/>
          </p:nvSpPr>
          <p:spPr>
            <a:xfrm>
              <a:off x="6217244" y="4705295"/>
              <a:ext cx="930808" cy="6139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Content </a:t>
              </a:r>
              <a:br>
                <a:rPr lang="en-US" sz="1400" kern="0" spc="-67" dirty="0" smtClean="0">
                  <a:latin typeface="Segoe UI Light"/>
                  <a:ea typeface="Segoe UI" pitchFamily="34" charset="0"/>
                  <a:cs typeface="Segoe UI" pitchFamily="34" charset="0"/>
                </a:rPr>
              </a:br>
              <a:r>
                <a:rPr lang="en-US" sz="1400" kern="0" spc="-67" dirty="0" smtClean="0">
                  <a:latin typeface="Segoe UI Light"/>
                  <a:ea typeface="Segoe UI" pitchFamily="34" charset="0"/>
                  <a:cs typeface="Segoe UI" pitchFamily="34" charset="0"/>
                </a:rPr>
                <a:t>App</a:t>
              </a:r>
              <a:endParaRPr lang="en-US" sz="1400" kern="0" spc="-67" dirty="0">
                <a:latin typeface="Segoe UI Light"/>
                <a:ea typeface="Segoe UI" pitchFamily="34" charset="0"/>
                <a:cs typeface="Segoe UI" pitchFamily="34" charset="0"/>
              </a:endParaRPr>
            </a:p>
          </p:txBody>
        </p:sp>
        <p:sp>
          <p:nvSpPr>
            <p:cNvPr id="20" name="Rectangle 19"/>
            <p:cNvSpPr/>
            <p:nvPr/>
          </p:nvSpPr>
          <p:spPr>
            <a:xfrm>
              <a:off x="9418994" y="4168749"/>
              <a:ext cx="1091689" cy="41308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Mail App</a:t>
              </a:r>
              <a:endParaRPr lang="en-US" sz="1400" kern="0" spc="-67" dirty="0">
                <a:latin typeface="Segoe UI Light"/>
                <a:ea typeface="Segoe UI" pitchFamily="34" charset="0"/>
                <a:cs typeface="Segoe UI" pitchFamily="34" charset="0"/>
              </a:endParaRPr>
            </a:p>
          </p:txBody>
        </p:sp>
        <p:cxnSp>
          <p:nvCxnSpPr>
            <p:cNvPr id="21" name="Straight Connector 20"/>
            <p:cNvCxnSpPr/>
            <p:nvPr/>
          </p:nvCxnSpPr>
          <p:spPr>
            <a:xfrm>
              <a:off x="1337187" y="3836890"/>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337187" y="3993019"/>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337187" y="4155251"/>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337187" y="4337147"/>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37187" y="4705295"/>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337187" y="4897024"/>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337187" y="5078921"/>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37187" y="524115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68645" y="3993019"/>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68645" y="415525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68645" y="4337147"/>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68645" y="448463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68645" y="4640825"/>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68645" y="480417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66293" y="4963243"/>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766293" y="513340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081807" y="3977344"/>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093356" y="4125950"/>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093356" y="4278243"/>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103469" y="4431657"/>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93355" y="4603696"/>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093354" y="4755989"/>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103469" y="4909403"/>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103468" y="5063246"/>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081806" y="5215947"/>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418994" y="4806075"/>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418994" y="4947568"/>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418994" y="5099864"/>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418994" y="5251344"/>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418839" y="3925222"/>
              <a:ext cx="807272" cy="107722"/>
            </a:xfrm>
            <a:prstGeom prst="rect">
              <a:avLst/>
            </a:prstGeom>
            <a:noFill/>
          </p:spPr>
          <p:txBody>
            <a:bodyPr wrap="none" lIns="0" tIns="0" rIns="0" bIns="0" rtlCol="0">
              <a:spAutoFit/>
            </a:bodyPr>
            <a:lstStyle/>
            <a:p>
              <a:r>
                <a:rPr lang="en-US" sz="700" spc="-70" dirty="0" smtClean="0"/>
                <a:t>Reply </a:t>
              </a:r>
              <a:r>
                <a:rPr lang="fi-FI" sz="700" spc="-70" dirty="0" smtClean="0"/>
                <a:t>| </a:t>
              </a:r>
              <a:r>
                <a:rPr lang="en-US" sz="700" spc="-70" dirty="0"/>
                <a:t> </a:t>
              </a:r>
              <a:r>
                <a:rPr lang="en-US" sz="700" spc="-70" dirty="0" smtClean="0"/>
                <a:t>Reply All </a:t>
              </a:r>
              <a:r>
                <a:rPr lang="fi-FI" sz="700" spc="-70" dirty="0" smtClean="0"/>
                <a:t>| </a:t>
              </a:r>
              <a:r>
                <a:rPr lang="en-US" sz="700" spc="-70" dirty="0" smtClean="0"/>
                <a:t> Forward</a:t>
              </a:r>
            </a:p>
          </p:txBody>
        </p:sp>
        <p:sp>
          <p:nvSpPr>
            <p:cNvPr id="51" name="Rectangle 50"/>
            <p:cNvSpPr/>
            <p:nvPr/>
          </p:nvSpPr>
          <p:spPr>
            <a:xfrm>
              <a:off x="9418994" y="4071701"/>
              <a:ext cx="1091689" cy="97048"/>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400" kern="0" spc="-67" dirty="0">
                <a:latin typeface="Segoe UI Light"/>
                <a:ea typeface="Segoe UI" pitchFamily="34" charset="0"/>
                <a:cs typeface="Segoe UI" pitchFamily="34" charset="0"/>
              </a:endParaRPr>
            </a:p>
          </p:txBody>
        </p:sp>
        <p:sp>
          <p:nvSpPr>
            <p:cNvPr id="52" name="Rectangle 51"/>
            <p:cNvSpPr/>
            <p:nvPr/>
          </p:nvSpPr>
          <p:spPr>
            <a:xfrm>
              <a:off x="9418994" y="4071701"/>
              <a:ext cx="267931" cy="97048"/>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600" kern="0" spc="-67" dirty="0" smtClean="0">
                  <a:latin typeface="Segoe UI Light"/>
                  <a:ea typeface="Segoe UI" pitchFamily="34" charset="0"/>
                  <a:cs typeface="Segoe UI" pitchFamily="34" charset="0"/>
                </a:rPr>
                <a:t>app</a:t>
              </a:r>
              <a:endParaRPr lang="en-US" sz="600" kern="0" spc="-67" dirty="0">
                <a:latin typeface="Segoe UI Light"/>
                <a:ea typeface="Segoe UI" pitchFamily="34" charset="0"/>
                <a:cs typeface="Segoe UI" pitchFamily="34" charset="0"/>
              </a:endParaRPr>
            </a:p>
          </p:txBody>
        </p:sp>
        <p:sp>
          <p:nvSpPr>
            <p:cNvPr id="53" name="TextBox 52"/>
            <p:cNvSpPr txBox="1"/>
            <p:nvPr/>
          </p:nvSpPr>
          <p:spPr>
            <a:xfrm>
              <a:off x="9418839" y="4648267"/>
              <a:ext cx="464551" cy="107722"/>
            </a:xfrm>
            <a:prstGeom prst="rect">
              <a:avLst/>
            </a:prstGeom>
            <a:noFill/>
          </p:spPr>
          <p:txBody>
            <a:bodyPr wrap="none" lIns="0" tIns="0" rIns="0" bIns="0" rtlCol="0">
              <a:spAutoFit/>
            </a:bodyPr>
            <a:lstStyle/>
            <a:p>
              <a:r>
                <a:rPr lang="en-US" sz="7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1174855" y="3135231"/>
              <a:ext cx="441960" cy="455456"/>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4540571" y="3123472"/>
              <a:ext cx="451444" cy="465551"/>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7809665" y="3052077"/>
              <a:ext cx="587605" cy="626979"/>
            </a:xfrm>
            <a:prstGeom prst="rect">
              <a:avLst/>
            </a:prstGeom>
          </p:spPr>
        </p:pic>
      </p:grpSp>
    </p:spTree>
    <p:extLst>
      <p:ext uri="{BB962C8B-B14F-4D97-AF65-F5344CB8AC3E}">
        <p14:creationId xmlns:p14="http://schemas.microsoft.com/office/powerpoint/2010/main" val="1053195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0565" y="229435"/>
            <a:ext cx="11666674" cy="747702"/>
          </a:xfrm>
        </p:spPr>
        <p:txBody>
          <a:bodyPr/>
          <a:lstStyle/>
          <a:p>
            <a:r>
              <a:rPr lang="en-US" dirty="0" smtClean="0"/>
              <a:t>App for Office Runtime Environment</a:t>
            </a:r>
            <a:endParaRPr lang="en-US" dirty="0"/>
          </a:p>
        </p:txBody>
      </p:sp>
      <p:sp>
        <p:nvSpPr>
          <p:cNvPr id="5" name="Content Placeholder 4"/>
          <p:cNvSpPr>
            <a:spLocks noGrp="1"/>
          </p:cNvSpPr>
          <p:nvPr>
            <p:ph type="body" sz="quarter" idx="10"/>
          </p:nvPr>
        </p:nvSpPr>
        <p:spPr/>
        <p:txBody>
          <a:bodyPr/>
          <a:lstStyle/>
          <a:p>
            <a:r>
              <a:rPr lang="en-US" sz="3599" dirty="0"/>
              <a:t>Web Extensibility Framework (</a:t>
            </a:r>
            <a:r>
              <a:rPr lang="en-US" sz="3599" dirty="0" smtClean="0"/>
              <a:t>WEF</a:t>
            </a:r>
            <a:r>
              <a:rPr lang="en-US" sz="3599" dirty="0"/>
              <a:t>)</a:t>
            </a:r>
          </a:p>
          <a:p>
            <a:pPr lvl="1"/>
            <a:r>
              <a:rPr lang="en-US" sz="1999" dirty="0"/>
              <a:t>Allows Web page content to render inside Office Application</a:t>
            </a:r>
          </a:p>
          <a:p>
            <a:pPr lvl="1"/>
            <a:r>
              <a:rPr lang="en-US" sz="1999" dirty="0"/>
              <a:t>Allows Web page code to run within a set of constraints</a:t>
            </a:r>
          </a:p>
          <a:p>
            <a:pPr lvl="1"/>
            <a:r>
              <a:rPr lang="en-US" sz="1999" dirty="0"/>
              <a:t>Allows Web page code to interact with Office documents</a:t>
            </a:r>
          </a:p>
          <a:p>
            <a:pPr lvl="1"/>
            <a:r>
              <a:rPr lang="en-US" sz="1999" dirty="0"/>
              <a:t>Allows Web page code to interact with Exchange items</a:t>
            </a:r>
          </a:p>
          <a:p>
            <a:pPr lvl="1"/>
            <a:endParaRPr lang="en-US" sz="1999" dirty="0"/>
          </a:p>
          <a:p>
            <a:r>
              <a:rPr lang="en-US" sz="3599" dirty="0"/>
              <a:t>WEF </a:t>
            </a:r>
            <a:r>
              <a:rPr lang="en-US" sz="3599" dirty="0" smtClean="0"/>
              <a:t>provides runtime environment for Apps for Office</a:t>
            </a:r>
            <a:endParaRPr lang="en-US" sz="3599" b="1" dirty="0">
              <a:solidFill>
                <a:schemeClr val="bg2">
                  <a:lumMod val="75000"/>
                </a:schemeClr>
              </a:solidFill>
            </a:endParaRPr>
          </a:p>
          <a:p>
            <a:pPr lvl="1"/>
            <a:r>
              <a:rPr lang="en-US" sz="1999" dirty="0"/>
              <a:t>Apps for Office provide basis for a component architecture</a:t>
            </a:r>
          </a:p>
          <a:p>
            <a:pPr lvl="1"/>
            <a:r>
              <a:rPr lang="en-US" sz="1999" dirty="0"/>
              <a:t>Apps for Office provide </a:t>
            </a:r>
            <a:r>
              <a:rPr lang="en-US" sz="1999" dirty="0" smtClean="0"/>
              <a:t>ability to publish to App Catalogs and/or Office Store</a:t>
            </a:r>
            <a:endParaRPr lang="en-US" sz="1999" dirty="0"/>
          </a:p>
          <a:p>
            <a:pPr lvl="1"/>
            <a:r>
              <a:rPr lang="en-US" sz="1999" dirty="0"/>
              <a:t>Apps for Office can be deployed in private networks</a:t>
            </a:r>
          </a:p>
        </p:txBody>
      </p:sp>
    </p:spTree>
    <p:extLst>
      <p:ext uri="{BB962C8B-B14F-4D97-AF65-F5344CB8AC3E}">
        <p14:creationId xmlns:p14="http://schemas.microsoft.com/office/powerpoint/2010/main" val="100911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a:t>
            </a:r>
            <a:r>
              <a:rPr lang="en-US" smtClean="0"/>
              <a:t>of an </a:t>
            </a:r>
            <a:r>
              <a:rPr lang="en-US" dirty="0" smtClean="0"/>
              <a:t>App for Office</a:t>
            </a:r>
            <a:endParaRPr lang="en-US" dirty="0"/>
          </a:p>
        </p:txBody>
      </p:sp>
      <p:sp>
        <p:nvSpPr>
          <p:cNvPr id="5" name="Content Placeholder 4"/>
          <p:cNvSpPr>
            <a:spLocks noGrp="1"/>
          </p:cNvSpPr>
          <p:nvPr>
            <p:ph type="body" sz="quarter" idx="10"/>
          </p:nvPr>
        </p:nvSpPr>
        <p:spPr/>
        <p:txBody>
          <a:bodyPr/>
          <a:lstStyle/>
          <a:p>
            <a:r>
              <a:rPr lang="en-US" sz="3599" dirty="0"/>
              <a:t>Each App for Office is based on XML-based manifest</a:t>
            </a:r>
          </a:p>
          <a:p>
            <a:pPr lvl="1"/>
            <a:r>
              <a:rPr lang="en-US" sz="1999" dirty="0"/>
              <a:t>Manifest points to a Web page</a:t>
            </a:r>
          </a:p>
          <a:p>
            <a:pPr lvl="1"/>
            <a:r>
              <a:rPr lang="en-US" sz="1999" dirty="0"/>
              <a:t>Manifest defines the type of the App for Office</a:t>
            </a:r>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1864834" y="37361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App for Office</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App for Office</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06891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6367</Words>
  <Application>Microsoft Office PowerPoint</Application>
  <PresentationFormat>Custom</PresentationFormat>
  <Paragraphs>422</Paragraphs>
  <Slides>45</Slides>
  <Notes>30</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45</vt:i4>
      </vt:variant>
    </vt:vector>
  </HeadingPairs>
  <TitlesOfParts>
    <vt:vector size="57" baseType="lpstr">
      <vt:lpstr>Arial</vt:lpstr>
      <vt:lpstr>Calibri</vt:lpstr>
      <vt:lpstr>Consolas</vt:lpstr>
      <vt:lpstr>Courier New</vt:lpstr>
      <vt:lpstr>Segoe Condensed</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into Apps for Office in Word</vt:lpstr>
      <vt:lpstr>Agenda </vt:lpstr>
      <vt:lpstr>Vision</vt:lpstr>
      <vt:lpstr>What is an App for Office?</vt:lpstr>
      <vt:lpstr>Designing Apps for Office - Shapes</vt:lpstr>
      <vt:lpstr>App for Office Runtime Environment</vt:lpstr>
      <vt:lpstr>Anatomy of an App for Office</vt:lpstr>
      <vt:lpstr>Adding a App for Office using the Insertion UI</vt:lpstr>
      <vt:lpstr>Task Pane App User Experience </vt:lpstr>
      <vt:lpstr>Developing Apps for Word</vt:lpstr>
      <vt:lpstr>Visual Studio Experience</vt:lpstr>
      <vt:lpstr>Create New App for Office Project</vt:lpstr>
      <vt:lpstr>App for Office Project Structure</vt:lpstr>
      <vt:lpstr>App Manifest Designer</vt:lpstr>
      <vt:lpstr>App Manifest - XML View</vt:lpstr>
      <vt:lpstr>Create the HTML for a Web Page</vt:lpstr>
      <vt:lpstr>Navigation and Links</vt:lpstr>
      <vt:lpstr>Context Menus and Settings Controls</vt:lpstr>
      <vt:lpstr>Code Added by Visual Studio</vt:lpstr>
      <vt:lpstr>Test/Debug the Apps for Office using {F5}</vt:lpstr>
      <vt:lpstr>PowerPoint Presentation</vt:lpstr>
      <vt:lpstr>Reading and Writing  with Documents</vt:lpstr>
      <vt:lpstr>JavaScript API for Word Apps (v 1.1)</vt:lpstr>
      <vt:lpstr>getSelectedDataAsync()</vt:lpstr>
      <vt:lpstr>setSelectDataAsync()</vt:lpstr>
      <vt:lpstr>Coercion Types</vt:lpstr>
      <vt:lpstr>PowerPoint Presentation</vt:lpstr>
      <vt:lpstr>Document Bindings</vt:lpstr>
      <vt:lpstr>PowerPoint Presentation</vt:lpstr>
      <vt:lpstr>Bindings in App for Office with Word</vt:lpstr>
      <vt:lpstr>Adding Content Controls</vt:lpstr>
      <vt:lpstr>Adding Bindings in JavaScript</vt:lpstr>
      <vt:lpstr>Adding Event Hander Bindings</vt:lpstr>
      <vt:lpstr>Open XML and Content Control Refresher</vt:lpstr>
      <vt:lpstr>Packaging and Deployment</vt:lpstr>
      <vt:lpstr>App for Office Deployment</vt:lpstr>
      <vt:lpstr>SharePoint App Catalog</vt:lpstr>
      <vt:lpstr>File Share App Catalog</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